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3"/>
  </p:notesMasterIdLst>
  <p:handoutMasterIdLst>
    <p:handoutMasterId r:id="rId74"/>
  </p:handoutMasterIdLst>
  <p:sldIdLst>
    <p:sldId id="2180" r:id="rId2"/>
    <p:sldId id="2885" r:id="rId3"/>
    <p:sldId id="3240" r:id="rId4"/>
    <p:sldId id="3241" r:id="rId5"/>
    <p:sldId id="3238" r:id="rId6"/>
    <p:sldId id="3237" r:id="rId7"/>
    <p:sldId id="3257" r:id="rId8"/>
    <p:sldId id="3259" r:id="rId9"/>
    <p:sldId id="2881" r:id="rId10"/>
    <p:sldId id="3245" r:id="rId11"/>
    <p:sldId id="3247" r:id="rId12"/>
    <p:sldId id="3248" r:id="rId13"/>
    <p:sldId id="3249" r:id="rId14"/>
    <p:sldId id="3250" r:id="rId15"/>
    <p:sldId id="3251" r:id="rId16"/>
    <p:sldId id="3252" r:id="rId17"/>
    <p:sldId id="3253" r:id="rId18"/>
    <p:sldId id="3254" r:id="rId19"/>
    <p:sldId id="3308" r:id="rId20"/>
    <p:sldId id="3242" r:id="rId21"/>
    <p:sldId id="3243" r:id="rId22"/>
    <p:sldId id="3061" r:id="rId23"/>
    <p:sldId id="3228" r:id="rId24"/>
    <p:sldId id="3230" r:id="rId25"/>
    <p:sldId id="3233" r:id="rId26"/>
    <p:sldId id="3234" r:id="rId27"/>
    <p:sldId id="3235" r:id="rId28"/>
    <p:sldId id="3236" r:id="rId29"/>
    <p:sldId id="3307" r:id="rId30"/>
    <p:sldId id="3261" r:id="rId31"/>
    <p:sldId id="3262" r:id="rId32"/>
    <p:sldId id="3263" r:id="rId33"/>
    <p:sldId id="3264" r:id="rId34"/>
    <p:sldId id="3265" r:id="rId35"/>
    <p:sldId id="3266" r:id="rId36"/>
    <p:sldId id="3272" r:id="rId37"/>
    <p:sldId id="3273" r:id="rId38"/>
    <p:sldId id="3239" r:id="rId39"/>
    <p:sldId id="2882" r:id="rId40"/>
    <p:sldId id="3275" r:id="rId41"/>
    <p:sldId id="3276" r:id="rId42"/>
    <p:sldId id="3279" r:id="rId43"/>
    <p:sldId id="3283" r:id="rId44"/>
    <p:sldId id="3284" r:id="rId45"/>
    <p:sldId id="3286" r:id="rId46"/>
    <p:sldId id="3287" r:id="rId47"/>
    <p:sldId id="3215" r:id="rId48"/>
    <p:sldId id="3288" r:id="rId49"/>
    <p:sldId id="2308" r:id="rId50"/>
    <p:sldId id="3292" r:id="rId51"/>
    <p:sldId id="3293" r:id="rId52"/>
    <p:sldId id="3296" r:id="rId53"/>
    <p:sldId id="3298" r:id="rId54"/>
    <p:sldId id="3299" r:id="rId55"/>
    <p:sldId id="3300" r:id="rId56"/>
    <p:sldId id="3301" r:id="rId57"/>
    <p:sldId id="3302" r:id="rId58"/>
    <p:sldId id="3303" r:id="rId59"/>
    <p:sldId id="3305" r:id="rId60"/>
    <p:sldId id="2884" r:id="rId61"/>
    <p:sldId id="3289" r:id="rId62"/>
    <p:sldId id="3290" r:id="rId63"/>
    <p:sldId id="3291" r:id="rId64"/>
    <p:sldId id="3216" r:id="rId65"/>
    <p:sldId id="3221" r:id="rId66"/>
    <p:sldId id="3222" r:id="rId67"/>
    <p:sldId id="3223" r:id="rId68"/>
    <p:sldId id="3225" r:id="rId69"/>
    <p:sldId id="3226" r:id="rId70"/>
    <p:sldId id="3227" r:id="rId71"/>
    <p:sldId id="3309" r:id="rId72"/>
  </p:sldIdLst>
  <p:sldSz cx="9144000" cy="6858000" type="screen4x3"/>
  <p:notesSz cx="6858000" cy="9144000"/>
  <p:defaultTextStyle>
    <a:defPPr>
      <a:defRPr lang="en-GB"/>
    </a:defPPr>
    <a:lvl1pPr algn="l" rtl="0" eaLnBrk="0" fontAlgn="base" hangingPunct="0">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4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4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4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4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521415D9-36F7-43E2-AB2F-B90AF26B5E84}">
      <p14:sectionLst xmlns:p14="http://schemas.microsoft.com/office/powerpoint/2010/main">
        <p14:section name="Standaardsectie" id="{9248D066-49CC-C04B-B037-0C062B9D9C51}">
          <p14:sldIdLst>
            <p14:sldId id="2180"/>
            <p14:sldId id="2885"/>
            <p14:sldId id="3240"/>
            <p14:sldId id="3241"/>
            <p14:sldId id="3238"/>
            <p14:sldId id="3237"/>
            <p14:sldId id="3257"/>
            <p14:sldId id="3259"/>
            <p14:sldId id="2881"/>
            <p14:sldId id="3245"/>
            <p14:sldId id="3247"/>
            <p14:sldId id="3248"/>
            <p14:sldId id="3249"/>
            <p14:sldId id="3250"/>
            <p14:sldId id="3251"/>
            <p14:sldId id="3252"/>
            <p14:sldId id="3253"/>
            <p14:sldId id="3254"/>
            <p14:sldId id="3308"/>
            <p14:sldId id="3242"/>
            <p14:sldId id="3243"/>
            <p14:sldId id="3061"/>
            <p14:sldId id="3228"/>
            <p14:sldId id="3230"/>
            <p14:sldId id="3233"/>
            <p14:sldId id="3234"/>
            <p14:sldId id="3235"/>
            <p14:sldId id="3236"/>
            <p14:sldId id="3307"/>
            <p14:sldId id="3261"/>
            <p14:sldId id="3262"/>
            <p14:sldId id="3263"/>
            <p14:sldId id="3264"/>
            <p14:sldId id="3265"/>
            <p14:sldId id="3266"/>
            <p14:sldId id="3272"/>
            <p14:sldId id="3273"/>
            <p14:sldId id="3239"/>
            <p14:sldId id="2882"/>
            <p14:sldId id="3275"/>
            <p14:sldId id="3276"/>
            <p14:sldId id="3279"/>
            <p14:sldId id="3283"/>
            <p14:sldId id="3284"/>
            <p14:sldId id="3286"/>
            <p14:sldId id="3287"/>
            <p14:sldId id="3215"/>
            <p14:sldId id="3288"/>
            <p14:sldId id="2308"/>
            <p14:sldId id="3292"/>
            <p14:sldId id="3293"/>
            <p14:sldId id="3296"/>
            <p14:sldId id="3298"/>
            <p14:sldId id="3299"/>
            <p14:sldId id="3300"/>
            <p14:sldId id="3301"/>
            <p14:sldId id="3302"/>
            <p14:sldId id="3303"/>
            <p14:sldId id="3305"/>
            <p14:sldId id="2884"/>
            <p14:sldId id="3289"/>
            <p14:sldId id="3290"/>
            <p14:sldId id="3291"/>
            <p14:sldId id="3216"/>
            <p14:sldId id="3221"/>
            <p14:sldId id="3222"/>
            <p14:sldId id="3223"/>
            <p14:sldId id="3225"/>
            <p14:sldId id="3226"/>
            <p14:sldId id="3227"/>
            <p14:sldId id="3309"/>
          </p14:sldIdLst>
        </p14:section>
        <p14:section name="Naamloze sectie" id="{B20469FF-4651-E641-AAA0-24B8C446FD3D}">
          <p14:sldIdLst/>
        </p14:section>
      </p14:sectionLst>
    </p:ext>
    <p:ext uri="{EFAFB233-063F-42B5-8137-9DF3F51BA10A}">
      <p15:sldGuideLst xmlns:p15="http://schemas.microsoft.com/office/powerpoint/2012/main">
        <p15:guide id="1" orient="horz" pos="2115" userDrawn="1">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60302"/>
  </p:normalViewPr>
  <p:slideViewPr>
    <p:cSldViewPr showGuides="1">
      <p:cViewPr varScale="1">
        <p:scale>
          <a:sx n="50" d="100"/>
          <a:sy n="50" d="100"/>
        </p:scale>
        <p:origin x="1805" y="34"/>
      </p:cViewPr>
      <p:guideLst>
        <p:guide orient="horz" pos="2115"/>
        <p:guide pos="2880"/>
      </p:guideLst>
    </p:cSldViewPr>
  </p:slideViewPr>
  <p:outlineViewPr>
    <p:cViewPr>
      <p:scale>
        <a:sx n="33" d="100"/>
        <a:sy n="33" d="100"/>
      </p:scale>
      <p:origin x="0" y="-6992"/>
    </p:cViewPr>
  </p:outlineViewPr>
  <p:notesTextViewPr>
    <p:cViewPr>
      <p:scale>
        <a:sx n="185" d="100"/>
        <a:sy n="185" d="100"/>
      </p:scale>
      <p:origin x="0" y="0"/>
    </p:cViewPr>
  </p:notesTextViewPr>
  <p:sorterViewPr>
    <p:cViewPr>
      <p:scale>
        <a:sx n="1" d="1"/>
        <a:sy n="1" d="1"/>
      </p:scale>
      <p:origin x="0" y="0"/>
    </p:cViewPr>
  </p:sorterViewPr>
  <p:notesViewPr>
    <p:cSldViewPr showGuides="1">
      <p:cViewPr varScale="1">
        <p:scale>
          <a:sx n="80" d="100"/>
          <a:sy n="80" d="100"/>
        </p:scale>
        <p:origin x="-1744"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2498" name="Rectangle 2">
            <a:extLst>
              <a:ext uri="{FF2B5EF4-FFF2-40B4-BE49-F238E27FC236}">
                <a16:creationId xmlns:a16="http://schemas.microsoft.com/office/drawing/2014/main" id="{41870240-DB53-DE4E-B6EB-2CF3F855D70A}"/>
              </a:ext>
            </a:extLst>
          </p:cNvPr>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200">
                <a:latin typeface="Times" charset="0"/>
                <a:ea typeface="ＭＳ Ｐゴシック" charset="0"/>
              </a:defRPr>
            </a:lvl1pPr>
          </a:lstStyle>
          <a:p>
            <a:pPr>
              <a:defRPr/>
            </a:pPr>
            <a:endParaRPr lang="nl-NL"/>
          </a:p>
        </p:txBody>
      </p:sp>
      <p:sp>
        <p:nvSpPr>
          <p:cNvPr id="362499" name="Rectangle 3">
            <a:extLst>
              <a:ext uri="{FF2B5EF4-FFF2-40B4-BE49-F238E27FC236}">
                <a16:creationId xmlns:a16="http://schemas.microsoft.com/office/drawing/2014/main" id="{B240F32D-606A-9F41-AACD-03252B551F2C}"/>
              </a:ext>
            </a:extLst>
          </p:cNvPr>
          <p:cNvSpPr>
            <a:spLocks noGrp="1" noChangeArrowheads="1"/>
          </p:cNvSpPr>
          <p:nvPr>
            <p:ph type="dt" sz="quarter" idx="1"/>
          </p:nvPr>
        </p:nvSpPr>
        <p:spPr bwMode="auto">
          <a:xfrm>
            <a:off x="3886200" y="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200">
                <a:latin typeface="Times" charset="0"/>
                <a:ea typeface="ＭＳ Ｐゴシック" charset="0"/>
              </a:defRPr>
            </a:lvl1pPr>
          </a:lstStyle>
          <a:p>
            <a:pPr>
              <a:defRPr/>
            </a:pPr>
            <a:endParaRPr lang="nl-NL"/>
          </a:p>
        </p:txBody>
      </p:sp>
      <p:sp>
        <p:nvSpPr>
          <p:cNvPr id="362500" name="Rectangle 4">
            <a:extLst>
              <a:ext uri="{FF2B5EF4-FFF2-40B4-BE49-F238E27FC236}">
                <a16:creationId xmlns:a16="http://schemas.microsoft.com/office/drawing/2014/main" id="{7DF7F654-2C8B-1A41-9CCD-365987C25F50}"/>
              </a:ext>
            </a:extLst>
          </p:cNvPr>
          <p:cNvSpPr>
            <a:spLocks noGrp="1" noChangeArrowheads="1"/>
          </p:cNvSpPr>
          <p:nvPr>
            <p:ph type="ftr" sz="quarter" idx="2"/>
          </p:nvPr>
        </p:nvSpPr>
        <p:spPr bwMode="auto">
          <a:xfrm>
            <a:off x="0" y="868680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eaLnBrk="1" hangingPunct="1">
              <a:defRPr sz="1200">
                <a:latin typeface="Times" charset="0"/>
                <a:ea typeface="ＭＳ Ｐゴシック" charset="0"/>
              </a:defRPr>
            </a:lvl1pPr>
          </a:lstStyle>
          <a:p>
            <a:pPr>
              <a:defRPr/>
            </a:pPr>
            <a:endParaRPr lang="nl-NL"/>
          </a:p>
        </p:txBody>
      </p:sp>
      <p:sp>
        <p:nvSpPr>
          <p:cNvPr id="362501" name="Rectangle 5">
            <a:extLst>
              <a:ext uri="{FF2B5EF4-FFF2-40B4-BE49-F238E27FC236}">
                <a16:creationId xmlns:a16="http://schemas.microsoft.com/office/drawing/2014/main" id="{A912AD3A-E5BF-A741-80D9-7A2EB4DA424C}"/>
              </a:ext>
            </a:extLst>
          </p:cNvPr>
          <p:cNvSpPr>
            <a:spLocks noGrp="1" noChangeArrowheads="1"/>
          </p:cNvSpPr>
          <p:nvPr>
            <p:ph type="sldNum" sz="quarter" idx="3"/>
          </p:nvPr>
        </p:nvSpPr>
        <p:spPr bwMode="auto">
          <a:xfrm>
            <a:off x="3886200" y="868680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eaLnBrk="1" hangingPunct="1">
              <a:defRPr sz="1200">
                <a:latin typeface="Times" pitchFamily="2" charset="0"/>
              </a:defRPr>
            </a:lvl1pPr>
          </a:lstStyle>
          <a:p>
            <a:fld id="{B19BE602-5B00-FC4C-AB41-CF2D557B276A}" type="slidenum">
              <a:rPr lang="nl-NL" altLang="nl-BE"/>
              <a:pPr/>
              <a:t>‹nr.›</a:t>
            </a:fld>
            <a:endParaRPr lang="nl-NL" altLang="nl-B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51BF036C-235B-4540-8BC7-28AAD4961AFE}"/>
              </a:ext>
            </a:extLst>
          </p:cNvPr>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200">
                <a:latin typeface="Times New Roman" charset="0"/>
                <a:ea typeface="ＭＳ Ｐゴシック" charset="0"/>
              </a:defRPr>
            </a:lvl1pPr>
          </a:lstStyle>
          <a:p>
            <a:pPr>
              <a:defRPr/>
            </a:pPr>
            <a:endParaRPr lang="en-GB" altLang="nl-NL"/>
          </a:p>
        </p:txBody>
      </p:sp>
      <p:sp>
        <p:nvSpPr>
          <p:cNvPr id="3075" name="Rectangle 3">
            <a:extLst>
              <a:ext uri="{FF2B5EF4-FFF2-40B4-BE49-F238E27FC236}">
                <a16:creationId xmlns:a16="http://schemas.microsoft.com/office/drawing/2014/main" id="{263AE628-D2CF-E641-AEF7-0E0D94F55F2C}"/>
              </a:ext>
            </a:extLst>
          </p:cNvPr>
          <p:cNvSpPr>
            <a:spLocks noGrp="1" noChangeArrowheads="1"/>
          </p:cNvSpPr>
          <p:nvPr>
            <p:ph type="dt" idx="1"/>
          </p:nvPr>
        </p:nvSpPr>
        <p:spPr bwMode="auto">
          <a:xfrm>
            <a:off x="3886200" y="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200">
                <a:latin typeface="Times New Roman" charset="0"/>
                <a:ea typeface="ＭＳ Ｐゴシック" charset="0"/>
              </a:defRPr>
            </a:lvl1pPr>
          </a:lstStyle>
          <a:p>
            <a:pPr>
              <a:defRPr/>
            </a:pPr>
            <a:endParaRPr lang="en-GB" altLang="nl-NL"/>
          </a:p>
        </p:txBody>
      </p:sp>
      <p:sp>
        <p:nvSpPr>
          <p:cNvPr id="13316" name="Rectangle 4">
            <a:extLst>
              <a:ext uri="{FF2B5EF4-FFF2-40B4-BE49-F238E27FC236}">
                <a16:creationId xmlns:a16="http://schemas.microsoft.com/office/drawing/2014/main" id="{00F6EBC9-F70B-5641-B982-BD55C058A9B0}"/>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977084C7-2F19-E54F-950C-15F7519200DE}"/>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p>
            <a:pPr lvl="0"/>
            <a:r>
              <a:rPr lang="en-GB" altLang="nl-NL" noProof="0"/>
              <a:t>Click to edit Master text styles</a:t>
            </a:r>
          </a:p>
          <a:p>
            <a:pPr lvl="1"/>
            <a:r>
              <a:rPr lang="en-GB" altLang="nl-NL" noProof="0"/>
              <a:t>Second level</a:t>
            </a:r>
          </a:p>
          <a:p>
            <a:pPr lvl="2"/>
            <a:r>
              <a:rPr lang="en-GB" altLang="nl-NL" noProof="0"/>
              <a:t>Third level</a:t>
            </a:r>
          </a:p>
          <a:p>
            <a:pPr lvl="3"/>
            <a:r>
              <a:rPr lang="en-GB" altLang="nl-NL" noProof="0"/>
              <a:t>Fourth level</a:t>
            </a:r>
          </a:p>
          <a:p>
            <a:pPr lvl="4"/>
            <a:r>
              <a:rPr lang="en-GB" altLang="nl-NL" noProof="0"/>
              <a:t>Fifth level</a:t>
            </a:r>
          </a:p>
        </p:txBody>
      </p:sp>
      <p:sp>
        <p:nvSpPr>
          <p:cNvPr id="3078" name="Rectangle 6">
            <a:extLst>
              <a:ext uri="{FF2B5EF4-FFF2-40B4-BE49-F238E27FC236}">
                <a16:creationId xmlns:a16="http://schemas.microsoft.com/office/drawing/2014/main" id="{ADDB855D-56DE-0048-9D5D-70BE0B9385CD}"/>
              </a:ext>
            </a:extLst>
          </p:cNvPr>
          <p:cNvSpPr>
            <a:spLocks noGrp="1" noChangeArrowheads="1"/>
          </p:cNvSpPr>
          <p:nvPr>
            <p:ph type="ftr" sz="quarter" idx="4"/>
          </p:nvPr>
        </p:nvSpPr>
        <p:spPr bwMode="auto">
          <a:xfrm>
            <a:off x="0" y="868680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eaLnBrk="1" hangingPunct="1">
              <a:defRPr sz="1200">
                <a:latin typeface="Times New Roman" charset="0"/>
                <a:ea typeface="ＭＳ Ｐゴシック" charset="0"/>
              </a:defRPr>
            </a:lvl1pPr>
          </a:lstStyle>
          <a:p>
            <a:pPr>
              <a:defRPr/>
            </a:pPr>
            <a:endParaRPr lang="en-GB" altLang="nl-NL"/>
          </a:p>
        </p:txBody>
      </p:sp>
      <p:sp>
        <p:nvSpPr>
          <p:cNvPr id="3079" name="Rectangle 7">
            <a:extLst>
              <a:ext uri="{FF2B5EF4-FFF2-40B4-BE49-F238E27FC236}">
                <a16:creationId xmlns:a16="http://schemas.microsoft.com/office/drawing/2014/main" id="{B7BC41E1-C9BC-BC40-89C2-81BD86FF1377}"/>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eaLnBrk="1" hangingPunct="1">
              <a:defRPr sz="1200"/>
            </a:lvl1pPr>
          </a:lstStyle>
          <a:p>
            <a:fld id="{13836C78-1C24-B647-93F4-B6291A2E4BE9}" type="slidenum">
              <a:rPr lang="en-GB" altLang="nl-NL"/>
              <a:pPr/>
              <a:t>‹nr.›</a:t>
            </a:fld>
            <a:endParaRPr lang="en-GB" altLang="nl-N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a:t>
            </a:fld>
            <a:endParaRPr lang="en-GB" altLang="nl-NL"/>
          </a:p>
        </p:txBody>
      </p:sp>
    </p:spTree>
    <p:extLst>
      <p:ext uri="{BB962C8B-B14F-4D97-AF65-F5344CB8AC3E}">
        <p14:creationId xmlns:p14="http://schemas.microsoft.com/office/powerpoint/2010/main" val="3253811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Camellia japonica ‘General George Patton’</a:t>
            </a:r>
          </a:p>
          <a:p>
            <a:r>
              <a:rPr lang="nl-BE" dirty="0"/>
              <a:t>Theefamilie (Theaceae)</a:t>
            </a:r>
          </a:p>
          <a:p>
            <a:endParaRPr lang="nl-BE" dirty="0"/>
          </a:p>
          <a:p>
            <a:r>
              <a:rPr lang="nl-BE" dirty="0"/>
              <a:t>En hier gaan we dan weer voor een reeks evenzeer klassiekers in de Plantentuin, maar ze zijn zo onweerstaanbaar en zo vol, werkelijk vol met vreugdebloei…</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a:t>
            </a:fld>
            <a:endParaRPr lang="en-GB" altLang="nl-NL"/>
          </a:p>
        </p:txBody>
      </p:sp>
    </p:spTree>
    <p:extLst>
      <p:ext uri="{BB962C8B-B14F-4D97-AF65-F5344CB8AC3E}">
        <p14:creationId xmlns:p14="http://schemas.microsoft.com/office/powerpoint/2010/main" val="547583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Camellia japonica ‘Adolphe Audusson’</a:t>
            </a:r>
          </a:p>
          <a:p>
            <a:r>
              <a:rPr lang="nl-BE" dirty="0"/>
              <a:t>Theefamilie (Theaceae)</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11</a:t>
            </a:fld>
            <a:endParaRPr lang="en-GB" altLang="nl-NL"/>
          </a:p>
        </p:txBody>
      </p:sp>
    </p:spTree>
    <p:extLst>
      <p:ext uri="{BB962C8B-B14F-4D97-AF65-F5344CB8AC3E}">
        <p14:creationId xmlns:p14="http://schemas.microsoft.com/office/powerpoint/2010/main" val="3114462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Camellia japonica ‘Comte de Gomer’</a:t>
            </a:r>
          </a:p>
          <a:p>
            <a:r>
              <a:rPr lang="nl-BE" dirty="0"/>
              <a:t>Theefamilie (Theaceae)</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12</a:t>
            </a:fld>
            <a:endParaRPr lang="en-GB" altLang="nl-NL"/>
          </a:p>
        </p:txBody>
      </p:sp>
    </p:spTree>
    <p:extLst>
      <p:ext uri="{BB962C8B-B14F-4D97-AF65-F5344CB8AC3E}">
        <p14:creationId xmlns:p14="http://schemas.microsoft.com/office/powerpoint/2010/main" val="2378531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Camellia japonica ‘Madame Victor De Bisschop’</a:t>
            </a:r>
          </a:p>
          <a:p>
            <a:r>
              <a:rPr lang="nl-BE" dirty="0"/>
              <a:t>Theefamilie (Theaceae)</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13</a:t>
            </a:fld>
            <a:endParaRPr lang="en-GB" altLang="nl-NL"/>
          </a:p>
        </p:txBody>
      </p:sp>
    </p:spTree>
    <p:extLst>
      <p:ext uri="{BB962C8B-B14F-4D97-AF65-F5344CB8AC3E}">
        <p14:creationId xmlns:p14="http://schemas.microsoft.com/office/powerpoint/2010/main" val="4017728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Camellia japonica ‘Adolphe Audusson’</a:t>
            </a:r>
          </a:p>
          <a:p>
            <a:r>
              <a:rPr lang="nl-BE" dirty="0"/>
              <a:t>Theefamilie (Theaceae)</a:t>
            </a:r>
          </a:p>
          <a:p>
            <a:endParaRPr lang="nl-BE" dirty="0"/>
          </a:p>
          <a:p>
            <a:r>
              <a:rPr lang="nl-BE" dirty="0"/>
              <a:t>Deze bloei heeft duidelijk heel wat aantrek bij fotograferende mensen…</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14</a:t>
            </a:fld>
            <a:endParaRPr lang="en-GB" altLang="nl-NL"/>
          </a:p>
        </p:txBody>
      </p:sp>
    </p:spTree>
    <p:extLst>
      <p:ext uri="{BB962C8B-B14F-4D97-AF65-F5344CB8AC3E}">
        <p14:creationId xmlns:p14="http://schemas.microsoft.com/office/powerpoint/2010/main" val="3011833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Camellia japonica ‘Adolphe Audusson’</a:t>
            </a:r>
          </a:p>
          <a:p>
            <a:r>
              <a:rPr lang="nl-BE" dirty="0"/>
              <a:t>Theefamilie (Theaceae)</a:t>
            </a:r>
          </a:p>
          <a:p>
            <a:endParaRPr lang="nl-BE" dirty="0"/>
          </a:p>
          <a:p>
            <a:r>
              <a:rPr lang="nl-BE" dirty="0"/>
              <a:t>Dit tweede exemplaar staat duidelijk in de slagschaduw van onze Watercipres (</a:t>
            </a:r>
            <a:r>
              <a:rPr lang="nl-BE" i="1" dirty="0"/>
              <a:t>Metasequoia</a:t>
            </a:r>
            <a:r>
              <a:rPr lang="nl-BE" dirty="0"/>
              <a:t> </a:t>
            </a:r>
            <a:r>
              <a:rPr lang="nl-BE" i="1" dirty="0"/>
              <a:t>glyptostroboides</a:t>
            </a:r>
            <a:r>
              <a:rPr lang="nl-BE" dirty="0"/>
              <a: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15</a:t>
            </a:fld>
            <a:endParaRPr lang="en-GB" altLang="nl-NL"/>
          </a:p>
        </p:txBody>
      </p:sp>
    </p:spTree>
    <p:extLst>
      <p:ext uri="{BB962C8B-B14F-4D97-AF65-F5344CB8AC3E}">
        <p14:creationId xmlns:p14="http://schemas.microsoft.com/office/powerpoint/2010/main" val="3043542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Camellia japonica ‘Inspiration’</a:t>
            </a:r>
          </a:p>
          <a:p>
            <a:r>
              <a:rPr lang="nl-BE" dirty="0"/>
              <a:t>Theefamilie (Theaceae)</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16</a:t>
            </a:fld>
            <a:endParaRPr lang="en-GB" altLang="nl-NL"/>
          </a:p>
        </p:txBody>
      </p:sp>
    </p:spTree>
    <p:extLst>
      <p:ext uri="{BB962C8B-B14F-4D97-AF65-F5344CB8AC3E}">
        <p14:creationId xmlns:p14="http://schemas.microsoft.com/office/powerpoint/2010/main" val="2177511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Japanse steranijs (Illicium anisatum)</a:t>
            </a:r>
          </a:p>
          <a:p>
            <a:r>
              <a:rPr lang="nl-BE" dirty="0"/>
              <a:t>Schisandrafamilie (Schisandraceae)</a:t>
            </a:r>
          </a:p>
          <a:p>
            <a:endParaRPr lang="nl-BE" dirty="0"/>
          </a:p>
          <a:p>
            <a:r>
              <a:rPr lang="nl-BE" dirty="0"/>
              <a:t>Net naast het tweede exemplaar van onze ‘Adolphe Audusson’ groeit dit merkwaardige struikje. </a:t>
            </a:r>
          </a:p>
          <a:p>
            <a:r>
              <a:rPr lang="nl-BE" dirty="0"/>
              <a:t>Deze plant hebben we ontvangen als zaad, uit een plantentuin in Korea, onder de naam </a:t>
            </a:r>
            <a:r>
              <a:rPr lang="nl-BE" i="1" dirty="0"/>
              <a:t>Illicium religiosum</a:t>
            </a:r>
            <a:r>
              <a:rPr lang="nl-BE" i="0" dirty="0"/>
              <a:t>, een later synoniem.</a:t>
            </a:r>
          </a:p>
          <a:p>
            <a:r>
              <a:rPr lang="nl-BE" dirty="0"/>
              <a:t>Merkwaardig is deze plant wel, met haar bloem die talrijke tepalen bezit, maar die openen zich amper. </a:t>
            </a:r>
          </a:p>
          <a:p>
            <a:r>
              <a:rPr lang="nl-BE" dirty="0"/>
              <a:t>Of zijn deze bloemen nog niet helemaal rijp? Of zijn ze net voorbij hun bloei?</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17</a:t>
            </a:fld>
            <a:endParaRPr lang="en-GB" altLang="nl-NL"/>
          </a:p>
        </p:txBody>
      </p:sp>
    </p:spTree>
    <p:extLst>
      <p:ext uri="{BB962C8B-B14F-4D97-AF65-F5344CB8AC3E}">
        <p14:creationId xmlns:p14="http://schemas.microsoft.com/office/powerpoint/2010/main" val="13042947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Japanse steranijs (Illicium anisatum)</a:t>
            </a:r>
          </a:p>
          <a:p>
            <a:r>
              <a:rPr lang="nl-BE" dirty="0"/>
              <a:t>Schisandrafamilie (Schisandraceae)</a:t>
            </a:r>
          </a:p>
          <a:p>
            <a:endParaRPr lang="nl-BE" dirty="0"/>
          </a:p>
          <a:p>
            <a:r>
              <a:rPr lang="nl-BE" dirty="0"/>
              <a:t>Net naast het tweede exemplaar van onze ‘Adolphe Audusson’ groeit dit merkwaardige struikje. </a:t>
            </a:r>
          </a:p>
          <a:p>
            <a:r>
              <a:rPr lang="nl-BE" dirty="0"/>
              <a:t>Deze plant hebben we ontvangen als zaad, uit een plantentuin in Korea, onder de naam </a:t>
            </a:r>
            <a:r>
              <a:rPr lang="nl-BE" i="1" dirty="0"/>
              <a:t>Illicium religiosum</a:t>
            </a:r>
            <a:r>
              <a:rPr lang="nl-BE" i="0" dirty="0"/>
              <a:t>, een later synoniem.</a:t>
            </a:r>
          </a:p>
          <a:p>
            <a:r>
              <a:rPr lang="nl-BE" dirty="0"/>
              <a:t>Merkwaardig is deze plant wel, met haar bloem die talrijke tepalen bezit, maar die openen zich amper. </a:t>
            </a:r>
          </a:p>
          <a:p>
            <a:r>
              <a:rPr lang="nl-BE" dirty="0"/>
              <a:t>Of zijn deze bloemen nog niet helemaal rijp? Of zijn ze net voorbij hun bloei?</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18</a:t>
            </a:fld>
            <a:endParaRPr lang="en-GB" altLang="nl-NL"/>
          </a:p>
        </p:txBody>
      </p:sp>
    </p:spTree>
    <p:extLst>
      <p:ext uri="{BB962C8B-B14F-4D97-AF65-F5344CB8AC3E}">
        <p14:creationId xmlns:p14="http://schemas.microsoft.com/office/powerpoint/2010/main" val="27053889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19</a:t>
            </a:fld>
            <a:endParaRPr lang="en-GB" altLang="nl-NL"/>
          </a:p>
        </p:txBody>
      </p:sp>
    </p:spTree>
    <p:extLst>
      <p:ext uri="{BB962C8B-B14F-4D97-AF65-F5344CB8AC3E}">
        <p14:creationId xmlns:p14="http://schemas.microsoft.com/office/powerpoint/2010/main" val="1386754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a:t>
            </a:fld>
            <a:endParaRPr lang="en-GB" altLang="nl-NL"/>
          </a:p>
        </p:txBody>
      </p:sp>
    </p:spTree>
    <p:extLst>
      <p:ext uri="{BB962C8B-B14F-4D97-AF65-F5344CB8AC3E}">
        <p14:creationId xmlns:p14="http://schemas.microsoft.com/office/powerpoint/2010/main" val="8256404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Pieris japonica </a:t>
            </a:r>
          </a:p>
          <a:p>
            <a:r>
              <a:rPr lang="nl-BE" dirty="0"/>
              <a:t>Heidefamilie (Ericaceae)</a:t>
            </a:r>
          </a:p>
          <a:p>
            <a:endParaRPr lang="nl-BE" dirty="0"/>
          </a:p>
          <a:p>
            <a:r>
              <a:rPr lang="nl-BE" dirty="0"/>
              <a:t>Een oude accessie, zonder voorgeschiedenis, met een proviso-nummer, een plant die al van voor 1980 in de tuin aanwezig was. Blijkbaar heeft deze struik nu zijn maximale hoogte bereikt, want echt groeien doet hij niet meer. De bloei blijft ook elk jaar goed voorzien van bloemen in lange doorbuigende trossen.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20</a:t>
            </a:fld>
            <a:endParaRPr lang="en-GB" altLang="nl-NL"/>
          </a:p>
        </p:txBody>
      </p:sp>
    </p:spTree>
    <p:extLst>
      <p:ext uri="{BB962C8B-B14F-4D97-AF65-F5344CB8AC3E}">
        <p14:creationId xmlns:p14="http://schemas.microsoft.com/office/powerpoint/2010/main" val="17296290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Pieris japonica </a:t>
            </a:r>
          </a:p>
          <a:p>
            <a:r>
              <a:rPr lang="nl-BE" dirty="0"/>
              <a:t>Heidefamilie (Ericaceae)</a:t>
            </a:r>
          </a:p>
          <a:p>
            <a:endParaRPr lang="nl-BE" dirty="0"/>
          </a:p>
          <a:p>
            <a:r>
              <a:rPr lang="nl-BE" dirty="0"/>
              <a:t>Een oude accessie, zonder voorgeschiedenis, met een proviso-nummer, een plant die al van voor 1980 in de tuin aanwezig was. Blijkbaar heeft deze struik nu zijn maximale hoogte bereikt, want echt groeien doet hij niet meer. De bloei blijft ook elk jaar goed voorzien van bloemen in lange doorbuigende trossen.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21</a:t>
            </a:fld>
            <a:endParaRPr lang="en-GB" altLang="nl-NL"/>
          </a:p>
        </p:txBody>
      </p:sp>
    </p:spTree>
    <p:extLst>
      <p:ext uri="{BB962C8B-B14F-4D97-AF65-F5344CB8AC3E}">
        <p14:creationId xmlns:p14="http://schemas.microsoft.com/office/powerpoint/2010/main" val="14540370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22</a:t>
            </a:fld>
            <a:endParaRPr lang="en-GB" altLang="nl-NL"/>
          </a:p>
        </p:txBody>
      </p:sp>
    </p:spTree>
    <p:extLst>
      <p:ext uri="{BB962C8B-B14F-4D97-AF65-F5344CB8AC3E}">
        <p14:creationId xmlns:p14="http://schemas.microsoft.com/office/powerpoint/2010/main" val="14547196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Corylopsis sinensis </a:t>
            </a:r>
          </a:p>
          <a:p>
            <a:r>
              <a:rPr lang="nl-BE" dirty="0"/>
              <a:t>Toverhazelaarfamilie (Hamamelidaceae)</a:t>
            </a:r>
          </a:p>
          <a:p>
            <a:endParaRPr lang="nl-BE" dirty="0"/>
          </a:p>
          <a:p>
            <a:r>
              <a:rPr lang="nl-BE" dirty="0"/>
              <a:t>Dankzij de voorbije zonnige dagen komen onze schijnhazelaars allemaal tot bloei, en zelfs tot overvloedige bloei. </a:t>
            </a:r>
          </a:p>
          <a:p>
            <a:r>
              <a:rPr lang="nl-BE" dirty="0"/>
              <a:t>Door hun blad voorzien van talrijke zijnerven, die puntig uitlopen aan de bladrand, zijn deze soorten makkelijk herkenbaar. Binnen dit genus zijn de soortsgrenzen daarentegen heel wat minder duidelijk.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23</a:t>
            </a:fld>
            <a:endParaRPr lang="en-GB" altLang="nl-NL"/>
          </a:p>
        </p:txBody>
      </p:sp>
    </p:spTree>
    <p:extLst>
      <p:ext uri="{BB962C8B-B14F-4D97-AF65-F5344CB8AC3E}">
        <p14:creationId xmlns:p14="http://schemas.microsoft.com/office/powerpoint/2010/main" val="22222404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Corylopsis sinensis </a:t>
            </a:r>
          </a:p>
          <a:p>
            <a:r>
              <a:rPr lang="nl-BE" dirty="0"/>
              <a:t>Toverhazelaarfamilie (Hamamelidaceae)</a:t>
            </a:r>
          </a:p>
          <a:p>
            <a:endParaRPr lang="nl-BE" dirty="0"/>
          </a:p>
          <a:p>
            <a:r>
              <a:rPr lang="nl-BE" dirty="0"/>
              <a:t>Dankzij de voorbije zonnige dagen komen onze schijnhazelaars allemaal tot bloei, en zelfs tot overvloedige bloei. </a:t>
            </a:r>
          </a:p>
          <a:p>
            <a:r>
              <a:rPr lang="nl-BE" dirty="0"/>
              <a:t>Door hun blad voorzien van talrijke zijnerven, die puntig uitlopen aan de bladrand, zijn deze soorten makkelijk herkenbaar. Binnen dit genus zijn de soortsgrenzen daarentegen heel wat minder duidelijk. </a:t>
            </a:r>
          </a:p>
          <a:p>
            <a:endParaRPr lang="nl-BE" dirty="0"/>
          </a:p>
          <a:p>
            <a:r>
              <a:rPr lang="nl-BE" dirty="0"/>
              <a:t>Een bezoeker drinkt nectar uit de bloem.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24</a:t>
            </a:fld>
            <a:endParaRPr lang="en-GB" altLang="nl-NL"/>
          </a:p>
        </p:txBody>
      </p:sp>
    </p:spTree>
    <p:extLst>
      <p:ext uri="{BB962C8B-B14F-4D97-AF65-F5344CB8AC3E}">
        <p14:creationId xmlns:p14="http://schemas.microsoft.com/office/powerpoint/2010/main" val="12715760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Paeonia emodi </a:t>
            </a:r>
          </a:p>
          <a:p>
            <a:r>
              <a:rPr lang="nl-BE" dirty="0"/>
              <a:t>Pioenfamilie (Paeoniaceae)</a:t>
            </a:r>
          </a:p>
          <a:p>
            <a:endParaRPr lang="nl-BE" dirty="0"/>
          </a:p>
          <a:p>
            <a:r>
              <a:rPr lang="nl-BE" dirty="0"/>
              <a:t>Blijkbaar oefent deze bijzondere kleur van de jonge bladeren een bijzondere aantrekkingskracht op mij uit, want ik heb blijkbaar deze plant ook opgenomen in mijn reeksen van vorig jaar. </a:t>
            </a:r>
          </a:p>
          <a:p>
            <a:r>
              <a:rPr lang="nl-BE" dirty="0"/>
              <a:t>Kijk, ik hoop dat ze haar aantrekkingskracht ook op u kan uitoefenen…</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25</a:t>
            </a:fld>
            <a:endParaRPr lang="en-GB" altLang="nl-NL"/>
          </a:p>
        </p:txBody>
      </p:sp>
    </p:spTree>
    <p:extLst>
      <p:ext uri="{BB962C8B-B14F-4D97-AF65-F5344CB8AC3E}">
        <p14:creationId xmlns:p14="http://schemas.microsoft.com/office/powerpoint/2010/main" val="34842478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Paeonia ludlowii </a:t>
            </a:r>
          </a:p>
          <a:p>
            <a:r>
              <a:rPr lang="nl-BE" dirty="0"/>
              <a:t>Pioenfamilie (Paeoniaceae)</a:t>
            </a:r>
          </a:p>
          <a:p>
            <a:endParaRPr lang="nl-BE" dirty="0"/>
          </a:p>
          <a:p>
            <a:r>
              <a:rPr lang="nl-BE" dirty="0"/>
              <a:t>Bewonder hier de groeikracht die deze struikpioen uitstraalt, ik telde zelf meer dan honderd takken en takjes, waarvan vele een bloem zullen vormen.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26</a:t>
            </a:fld>
            <a:endParaRPr lang="en-GB" altLang="nl-NL"/>
          </a:p>
        </p:txBody>
      </p:sp>
    </p:spTree>
    <p:extLst>
      <p:ext uri="{BB962C8B-B14F-4D97-AF65-F5344CB8AC3E}">
        <p14:creationId xmlns:p14="http://schemas.microsoft.com/office/powerpoint/2010/main" val="2762197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Mahonia nervosa </a:t>
            </a:r>
          </a:p>
          <a:p>
            <a:r>
              <a:rPr lang="nl-BE" dirty="0"/>
              <a:t>Berberisfamilie (Berberidaceae)</a:t>
            </a:r>
          </a:p>
          <a:p>
            <a:endParaRPr lang="nl-BE" dirty="0"/>
          </a:p>
          <a:p>
            <a:r>
              <a:rPr lang="nl-BE" dirty="0"/>
              <a:t>Deze Noord-Amerikaanse soort behoort als enige Amerikaan tot een groep van Aziatische soorten, de </a:t>
            </a:r>
            <a:r>
              <a:rPr lang="nl-BE" i="1" dirty="0"/>
              <a:t>Orientales</a:t>
            </a:r>
            <a:r>
              <a:rPr lang="nl-BE" dirty="0"/>
              <a:t>, een fenomeen dat zowel moleculair als morfologisch wordt bevestigd. </a:t>
            </a:r>
          </a:p>
          <a:p>
            <a:r>
              <a:rPr lang="nl-BE" dirty="0"/>
              <a:t>Wellicht gaat het hier om een geval van lange-afstandsverspreiding (</a:t>
            </a:r>
            <a:r>
              <a:rPr lang="nl-BE" i="1" dirty="0"/>
              <a:t>long distance dispersal</a:t>
            </a:r>
            <a:r>
              <a:rPr lang="nl-BE" dirty="0"/>
              <a:t>)…</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27</a:t>
            </a:fld>
            <a:endParaRPr lang="en-GB" altLang="nl-NL"/>
          </a:p>
        </p:txBody>
      </p:sp>
    </p:spTree>
    <p:extLst>
      <p:ext uri="{BB962C8B-B14F-4D97-AF65-F5344CB8AC3E}">
        <p14:creationId xmlns:p14="http://schemas.microsoft.com/office/powerpoint/2010/main" val="9931591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Berberis insignis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nl-BE" dirty="0"/>
              <a:t>Berberisfamilie (Berberidaceae)</a:t>
            </a:r>
          </a:p>
          <a:p>
            <a:endParaRPr lang="nl-BE" dirty="0"/>
          </a:p>
          <a:p>
            <a:r>
              <a:rPr lang="nl-BE" dirty="0"/>
              <a:t>Door haar auteurs werd deze soort als iets heel bijzonder en buitengewoon (</a:t>
            </a:r>
            <a:r>
              <a:rPr lang="nl-BE" i="1" dirty="0"/>
              <a:t>insignis</a:t>
            </a:r>
            <a:r>
              <a:rPr lang="nl-BE" dirty="0"/>
              <a:t>) gezien, omwille van de amper gedoornde takken en de grote, alleenstaande bladeren die fameus leken op die van Hulst, in hun woorden: </a:t>
            </a:r>
          </a:p>
          <a:p>
            <a:r>
              <a:rPr lang="nl-BE" dirty="0"/>
              <a:t>“all remarkable characters, but no doubt susceptible of great modifications by climate”. </a:t>
            </a:r>
          </a:p>
          <a:p>
            <a:endParaRPr lang="nl-BE" dirty="0"/>
          </a:p>
          <a:p>
            <a:r>
              <a:rPr lang="nl-BE" dirty="0"/>
              <a:t>En inderdaad, in ons droger klimaat groeit deze plant veel meer als een échte, typische </a:t>
            </a:r>
            <a:r>
              <a:rPr lang="nl-BE" i="1" dirty="0"/>
              <a:t>Berberis</a:t>
            </a:r>
            <a:r>
              <a:rPr lang="nl-BE" i="0" dirty="0"/>
              <a:t>, met bladdoorns en kleine hulstachtige blaadjes, gegroepeerd in bundeltjes in de oksel van de bladdoorns. </a:t>
            </a:r>
          </a:p>
          <a:p>
            <a:endParaRPr lang="nl-BE" i="0"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28</a:t>
            </a:fld>
            <a:endParaRPr lang="en-GB" altLang="nl-NL"/>
          </a:p>
        </p:txBody>
      </p:sp>
    </p:spTree>
    <p:extLst>
      <p:ext uri="{BB962C8B-B14F-4D97-AF65-F5344CB8AC3E}">
        <p14:creationId xmlns:p14="http://schemas.microsoft.com/office/powerpoint/2010/main" val="5113225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29</a:t>
            </a:fld>
            <a:endParaRPr lang="en-GB" altLang="nl-NL"/>
          </a:p>
        </p:txBody>
      </p:sp>
    </p:spTree>
    <p:extLst>
      <p:ext uri="{BB962C8B-B14F-4D97-AF65-F5344CB8AC3E}">
        <p14:creationId xmlns:p14="http://schemas.microsoft.com/office/powerpoint/2010/main" val="2736868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Tulipa turkestanica </a:t>
            </a:r>
          </a:p>
          <a:p>
            <a:r>
              <a:rPr lang="nl-BE" dirty="0"/>
              <a:t>Leliefamilie (Liliaceae)</a:t>
            </a:r>
          </a:p>
          <a:p>
            <a:endParaRPr lang="nl-BE" dirty="0"/>
          </a:p>
          <a:p>
            <a:r>
              <a:rPr lang="nl-BE" dirty="0"/>
              <a:t>Een klassieker uit onze Plantentuin, maar ze blijft wel ten zeerste charmeren door haar fraaie wit-met-geel-hartje bloemen, die samen ontspruiten uit een vertakt bloemgestel.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a:t>
            </a:fld>
            <a:endParaRPr lang="en-GB" altLang="nl-NL"/>
          </a:p>
        </p:txBody>
      </p:sp>
    </p:spTree>
    <p:extLst>
      <p:ext uri="{BB962C8B-B14F-4D97-AF65-F5344CB8AC3E}">
        <p14:creationId xmlns:p14="http://schemas.microsoft.com/office/powerpoint/2010/main" val="33595656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Prunus subhirtella ‘Pendula’</a:t>
            </a:r>
          </a:p>
          <a:p>
            <a:r>
              <a:rPr lang="nl-BE" dirty="0"/>
              <a:t>Rozenfamilie (Rosaceae)</a:t>
            </a:r>
          </a:p>
          <a:p>
            <a:endParaRPr lang="nl-BE" dirty="0"/>
          </a:p>
          <a:p>
            <a:r>
              <a:rPr lang="nl-BE" dirty="0"/>
              <a:t>De soort komt uit Japan, maar deze plant komt ongetwijfeld uit een kwekerij van bij ons. Helaas is de historiek van deze accessie ons onbekend.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30</a:t>
            </a:fld>
            <a:endParaRPr lang="en-GB" altLang="nl-NL"/>
          </a:p>
        </p:txBody>
      </p:sp>
    </p:spTree>
    <p:extLst>
      <p:ext uri="{BB962C8B-B14F-4D97-AF65-F5344CB8AC3E}">
        <p14:creationId xmlns:p14="http://schemas.microsoft.com/office/powerpoint/2010/main" val="31597936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Prunus subhirtella ‘Pendula’</a:t>
            </a:r>
          </a:p>
          <a:p>
            <a:r>
              <a:rPr lang="nl-BE" dirty="0"/>
              <a:t>Rozenfamilie (Rosaceae)</a:t>
            </a:r>
          </a:p>
          <a:p>
            <a:endParaRPr lang="nl-BE" dirty="0"/>
          </a:p>
          <a:p>
            <a:r>
              <a:rPr lang="nl-BE" dirty="0"/>
              <a:t>De soort komt uit Japan, maar deze plant komt ongetwijfeld uit een kwekerij van bij ons. Helaas is de historiek van deze accessie ons onbekend. </a:t>
            </a:r>
          </a:p>
          <a:p>
            <a:endParaRPr lang="nl-BE" dirty="0"/>
          </a:p>
          <a:p>
            <a:r>
              <a:rPr lang="nl-BE" dirty="0"/>
              <a:t>Opnieuw een bezoeker die komt proeven van de nectar…</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31</a:t>
            </a:fld>
            <a:endParaRPr lang="en-GB" altLang="nl-NL"/>
          </a:p>
        </p:txBody>
      </p:sp>
    </p:spTree>
    <p:extLst>
      <p:ext uri="{BB962C8B-B14F-4D97-AF65-F5344CB8AC3E}">
        <p14:creationId xmlns:p14="http://schemas.microsoft.com/office/powerpoint/2010/main" val="39809598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Magnolia kobus </a:t>
            </a:r>
          </a:p>
          <a:p>
            <a:r>
              <a:rPr lang="nl-BE" dirty="0"/>
              <a:t>Magnoliafamilie (Magnoliaceae)</a:t>
            </a:r>
          </a:p>
          <a:p>
            <a:endParaRPr lang="nl-BE" dirty="0"/>
          </a:p>
          <a:p>
            <a:r>
              <a:rPr lang="nl-BE" dirty="0"/>
              <a:t>Opnieuw een oude accessie waarvan de sporen niet meer terug te vinden zijn. </a:t>
            </a:r>
          </a:p>
          <a:p>
            <a:r>
              <a:rPr lang="nl-BE" dirty="0"/>
              <a:t>Tot vorig jaar waren er hier jonge scheuten aan te treffen op de basis van de stam, maar die zijn nu blijkbaar verwijderd. Waardoor het oude karakter van deze boom in ere is hersteld. </a:t>
            </a:r>
          </a:p>
          <a:p>
            <a:endParaRPr lang="nl-BE" dirty="0"/>
          </a:p>
          <a:p>
            <a:r>
              <a:rPr lang="nl-BE" dirty="0"/>
              <a:t>Deze soort behoort samen met de drie andere soorten die aan de rand van de vijver groeien, tot het subgenus </a:t>
            </a:r>
            <a:r>
              <a:rPr lang="nl-BE" i="1" dirty="0"/>
              <a:t>Yulania</a:t>
            </a:r>
            <a:r>
              <a:rPr lang="nl-BE" dirty="0"/>
              <a:t>. Dit subgenus is vooral herkenbaar aan de bloei voor het verschijnen van de bladeren. Verder verliezen deze soorten hun bladeren voor de winter, en de buitenste bloemdekbladen zijn al/of niet verkleind en lijken dan op een kelk.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32</a:t>
            </a:fld>
            <a:endParaRPr lang="en-GB" altLang="nl-NL"/>
          </a:p>
        </p:txBody>
      </p:sp>
    </p:spTree>
    <p:extLst>
      <p:ext uri="{BB962C8B-B14F-4D97-AF65-F5344CB8AC3E}">
        <p14:creationId xmlns:p14="http://schemas.microsoft.com/office/powerpoint/2010/main" val="21149254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Magnolia x soulangeana </a:t>
            </a:r>
          </a:p>
          <a:p>
            <a:r>
              <a:rPr lang="nl-BE" dirty="0"/>
              <a:t>Magnoliafamilie (Magnoliaceae)</a:t>
            </a:r>
          </a:p>
          <a:p>
            <a:endParaRPr lang="nl-BE" dirty="0"/>
          </a:p>
          <a:p>
            <a:r>
              <a:rPr lang="nl-BE" dirty="0"/>
              <a:t>Dit is een hybridesoort, ontstaan in Frankrijk door gerichte kruisingen tussen </a:t>
            </a:r>
            <a:r>
              <a:rPr lang="nl-BE" i="1" dirty="0"/>
              <a:t>Magnolia denudata</a:t>
            </a:r>
            <a:r>
              <a:rPr lang="nl-BE" dirty="0"/>
              <a:t> (als moederplant) en </a:t>
            </a:r>
            <a:r>
              <a:rPr lang="nl-BE" i="1" dirty="0"/>
              <a:t>Magnolia liliiflora </a:t>
            </a:r>
            <a:r>
              <a:rPr lang="nl-BE" dirty="0"/>
              <a:t>(als vaderplant).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33</a:t>
            </a:fld>
            <a:endParaRPr lang="en-GB" altLang="nl-NL"/>
          </a:p>
        </p:txBody>
      </p:sp>
    </p:spTree>
    <p:extLst>
      <p:ext uri="{BB962C8B-B14F-4D97-AF65-F5344CB8AC3E}">
        <p14:creationId xmlns:p14="http://schemas.microsoft.com/office/powerpoint/2010/main" val="27377492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Magnolia x soulangeana </a:t>
            </a:r>
          </a:p>
          <a:p>
            <a:r>
              <a:rPr lang="nl-BE" dirty="0"/>
              <a:t>Magnoliafamilie (Magnoliaceae)</a:t>
            </a:r>
          </a:p>
          <a:p>
            <a:endParaRPr lang="nl-BE" dirty="0"/>
          </a:p>
          <a:p>
            <a:r>
              <a:rPr lang="nl-BE" dirty="0"/>
              <a:t>Dit is een hybridesoort, ontstaan in Frankrijk door gerichte kruisingen tussen </a:t>
            </a:r>
            <a:r>
              <a:rPr lang="nl-BE" i="1" dirty="0"/>
              <a:t>Magnolia denudata</a:t>
            </a:r>
            <a:r>
              <a:rPr lang="nl-BE" dirty="0"/>
              <a:t> (als moederplant) en </a:t>
            </a:r>
            <a:r>
              <a:rPr lang="nl-BE" i="1" dirty="0"/>
              <a:t>Magnolia liliiflora </a:t>
            </a:r>
            <a:r>
              <a:rPr lang="nl-BE" dirty="0"/>
              <a:t>(als vaderplant).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34</a:t>
            </a:fld>
            <a:endParaRPr lang="en-GB" altLang="nl-NL"/>
          </a:p>
        </p:txBody>
      </p:sp>
    </p:spTree>
    <p:extLst>
      <p:ext uri="{BB962C8B-B14F-4D97-AF65-F5344CB8AC3E}">
        <p14:creationId xmlns:p14="http://schemas.microsoft.com/office/powerpoint/2010/main" val="11700085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Wat is wat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35</a:t>
            </a:fld>
            <a:endParaRPr lang="en-GB" altLang="nl-NL"/>
          </a:p>
        </p:txBody>
      </p:sp>
    </p:spTree>
    <p:extLst>
      <p:ext uri="{BB962C8B-B14F-4D97-AF65-F5344CB8AC3E}">
        <p14:creationId xmlns:p14="http://schemas.microsoft.com/office/powerpoint/2010/main" val="15374180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l-BE" b="1" i="1" dirty="0"/>
              <a:t>Yulan magnolia (Magnolia denudata)   </a:t>
            </a:r>
            <a:r>
              <a:rPr lang="nl-BE" dirty="0"/>
              <a:t>(met helemaal links enkele takken van </a:t>
            </a:r>
            <a:r>
              <a:rPr lang="nl-BE" i="1" dirty="0"/>
              <a:t>Magnolia</a:t>
            </a:r>
            <a:r>
              <a:rPr lang="nl-BE" dirty="0"/>
              <a:t> </a:t>
            </a:r>
            <a:r>
              <a:rPr lang="nl-BE" i="1" dirty="0"/>
              <a:t>cylindrica</a:t>
            </a:r>
            <a:r>
              <a:rPr lang="nl-BE" dirty="0"/>
              <a:t>)</a:t>
            </a:r>
          </a:p>
          <a:p>
            <a:r>
              <a:rPr lang="nl-BE" dirty="0"/>
              <a:t>Magnoliafamilie (Magnoliaceae)</a:t>
            </a:r>
          </a:p>
          <a:p>
            <a:endParaRPr lang="nl-BE" dirty="0"/>
          </a:p>
          <a:p>
            <a:r>
              <a:rPr lang="nl-BE" dirty="0"/>
              <a:t>Tepalen alle gelijk aan elkaar, met 3 x 3 = 9 per bloem, wit. </a:t>
            </a:r>
          </a:p>
          <a:p>
            <a:r>
              <a:rPr lang="nl-BE" dirty="0"/>
              <a:t>Binnenste tepalen wijken gewoon uiteen bij de bloei. </a:t>
            </a:r>
          </a:p>
          <a:p>
            <a:r>
              <a:rPr lang="nl-BE" dirty="0"/>
              <a:t>Bloemen staan rechtop op de takken.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36</a:t>
            </a:fld>
            <a:endParaRPr lang="en-GB" altLang="nl-NL"/>
          </a:p>
        </p:txBody>
      </p:sp>
    </p:spTree>
    <p:extLst>
      <p:ext uri="{BB962C8B-B14F-4D97-AF65-F5344CB8AC3E}">
        <p14:creationId xmlns:p14="http://schemas.microsoft.com/office/powerpoint/2010/main" val="27779213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l-BE" b="1" i="1" dirty="0"/>
              <a:t>Magnolia cylindrica   </a:t>
            </a:r>
            <a:r>
              <a:rPr lang="nl-BE" dirty="0"/>
              <a:t>(met rechts enkele takken van </a:t>
            </a:r>
            <a:r>
              <a:rPr lang="nl-BE" i="1" dirty="0"/>
              <a:t>Magnolia denudata</a:t>
            </a:r>
            <a:r>
              <a:rPr lang="nl-BE" dirty="0"/>
              <a:t>)</a:t>
            </a:r>
          </a:p>
          <a:p>
            <a:r>
              <a:rPr lang="nl-BE" b="0" i="0" dirty="0"/>
              <a:t>Magnoliafamilie (Magnoliaceae)</a:t>
            </a:r>
          </a:p>
          <a:p>
            <a:endParaRPr lang="nl-BE" b="0" i="0" dirty="0"/>
          </a:p>
          <a:p>
            <a:r>
              <a:rPr lang="nl-BE" b="0" i="0" dirty="0"/>
              <a:t>Tepalen sterk ongelijk, buitenste 3 lijken op een kelk, </a:t>
            </a:r>
            <a:r>
              <a:rPr lang="nl-BE" dirty="0"/>
              <a:t>binnenste 6 lijken op een kroon, vaak met wat paars aan de basis. </a:t>
            </a:r>
          </a:p>
          <a:p>
            <a:r>
              <a:rPr lang="nl-BE" dirty="0"/>
              <a:t>Bladeren aan de onderzijde fijn en zacht behaard. </a:t>
            </a:r>
          </a:p>
          <a:p>
            <a:r>
              <a:rPr lang="nl-BE" dirty="0"/>
              <a:t>Bloemen rechtop op de takken. </a:t>
            </a:r>
          </a:p>
          <a:p>
            <a:r>
              <a:rPr lang="nl-BE" dirty="0"/>
              <a:t>Takken fijn zijdeachtig behaard.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37</a:t>
            </a:fld>
            <a:endParaRPr lang="en-GB" altLang="nl-NL"/>
          </a:p>
        </p:txBody>
      </p:sp>
    </p:spTree>
    <p:extLst>
      <p:ext uri="{BB962C8B-B14F-4D97-AF65-F5344CB8AC3E}">
        <p14:creationId xmlns:p14="http://schemas.microsoft.com/office/powerpoint/2010/main" val="18052263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Drie op een rij: </a:t>
            </a:r>
            <a:r>
              <a:rPr lang="nl-BE" i="1" dirty="0"/>
              <a:t>Magnolia</a:t>
            </a:r>
            <a:r>
              <a:rPr lang="nl-BE" dirty="0"/>
              <a:t> x </a:t>
            </a:r>
            <a:r>
              <a:rPr lang="nl-BE" i="1" dirty="0"/>
              <a:t>soulangeana</a:t>
            </a:r>
            <a:r>
              <a:rPr lang="nl-BE" dirty="0"/>
              <a:t>, </a:t>
            </a:r>
            <a:r>
              <a:rPr lang="nl-BE" i="1" dirty="0"/>
              <a:t>Magnolia denudata</a:t>
            </a:r>
            <a:r>
              <a:rPr lang="nl-BE" dirty="0"/>
              <a:t>, </a:t>
            </a:r>
            <a:r>
              <a:rPr lang="nl-BE" i="1" dirty="0"/>
              <a:t>Magnolia cylindrica</a:t>
            </a:r>
            <a:r>
              <a:rPr lang="nl-BE" dirty="0"/>
              <a:t>.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38</a:t>
            </a:fld>
            <a:endParaRPr lang="en-GB" altLang="nl-NL"/>
          </a:p>
        </p:txBody>
      </p:sp>
    </p:spTree>
    <p:extLst>
      <p:ext uri="{BB962C8B-B14F-4D97-AF65-F5344CB8AC3E}">
        <p14:creationId xmlns:p14="http://schemas.microsoft.com/office/powerpoint/2010/main" val="15485647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39</a:t>
            </a:fld>
            <a:endParaRPr lang="en-GB" altLang="nl-NL"/>
          </a:p>
        </p:txBody>
      </p:sp>
    </p:spTree>
    <p:extLst>
      <p:ext uri="{BB962C8B-B14F-4D97-AF65-F5344CB8AC3E}">
        <p14:creationId xmlns:p14="http://schemas.microsoft.com/office/powerpoint/2010/main" val="2209470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Tulipa turkestanica </a:t>
            </a:r>
          </a:p>
          <a:p>
            <a:r>
              <a:rPr lang="nl-BE" dirty="0"/>
              <a:t>Leliefamilie (Liliaceae)</a:t>
            </a:r>
          </a:p>
          <a:p>
            <a:endParaRPr lang="nl-BE" dirty="0"/>
          </a:p>
          <a:p>
            <a:r>
              <a:rPr lang="nl-BE" dirty="0"/>
              <a:t>Een klassieker uit onze Plantentuin, maar ze blijft wel ten zeerste charmeren door haar fraaie wit-met-geel-hartje bloemen, die samen ontspruiten uit een vertakt bloemgestel.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a:t>
            </a:fld>
            <a:endParaRPr lang="en-GB" altLang="nl-NL"/>
          </a:p>
        </p:txBody>
      </p:sp>
    </p:spTree>
    <p:extLst>
      <p:ext uri="{BB962C8B-B14F-4D97-AF65-F5344CB8AC3E}">
        <p14:creationId xmlns:p14="http://schemas.microsoft.com/office/powerpoint/2010/main" val="24824597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Trachystemon orientalis </a:t>
            </a:r>
          </a:p>
          <a:p>
            <a:r>
              <a:rPr lang="nl-BE" dirty="0"/>
              <a:t>Ruwbladigenfamilie (Boraginaceae)</a:t>
            </a:r>
          </a:p>
          <a:p>
            <a:endParaRPr lang="nl-BE" dirty="0"/>
          </a:p>
          <a:p>
            <a:r>
              <a:rPr lang="nl-BE" dirty="0"/>
              <a:t>Was onze Plant van de Maand in maart 2021!</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40</a:t>
            </a:fld>
            <a:endParaRPr lang="en-GB" altLang="nl-NL"/>
          </a:p>
        </p:txBody>
      </p:sp>
    </p:spTree>
    <p:extLst>
      <p:ext uri="{BB962C8B-B14F-4D97-AF65-F5344CB8AC3E}">
        <p14:creationId xmlns:p14="http://schemas.microsoft.com/office/powerpoint/2010/main" val="13863149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Bosanemoon (Anemone nemorosa) </a:t>
            </a:r>
          </a:p>
          <a:p>
            <a:r>
              <a:rPr lang="nl-BE" dirty="0"/>
              <a:t>Boterbloemfamilie (Ranunculaceae)</a:t>
            </a:r>
          </a:p>
          <a:p>
            <a:endParaRPr lang="nl-BE" dirty="0"/>
          </a:p>
          <a:p>
            <a:r>
              <a:rPr lang="nl-BE" dirty="0"/>
              <a:t>Spontane opslag, her en der in ons arboretum. </a:t>
            </a:r>
          </a:p>
          <a:p>
            <a:r>
              <a:rPr lang="nl-BE" dirty="0"/>
              <a:t>Hier samen met een andere plant met een nog frequentere spontane opslag, Daslook…</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41</a:t>
            </a:fld>
            <a:endParaRPr lang="en-GB" altLang="nl-NL"/>
          </a:p>
        </p:txBody>
      </p:sp>
    </p:spTree>
    <p:extLst>
      <p:ext uri="{BB962C8B-B14F-4D97-AF65-F5344CB8AC3E}">
        <p14:creationId xmlns:p14="http://schemas.microsoft.com/office/powerpoint/2010/main" val="18486609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Herfstpaardenkastanje (Aesculus parviflora)</a:t>
            </a:r>
          </a:p>
          <a:p>
            <a:r>
              <a:rPr lang="nl-BE" dirty="0"/>
              <a:t>Zeepbesfamilie (Sapindaceae)</a:t>
            </a:r>
          </a:p>
          <a:p>
            <a:endParaRPr lang="nl-BE" dirty="0"/>
          </a:p>
          <a:p>
            <a:r>
              <a:rPr lang="nl-BE" dirty="0"/>
              <a:t>Op deze uitlopende knop herkennen we een bijzonder interessant verschijnsel, iets dat we hebben leren kennen bij bepaalde Esdoorns (sectio </a:t>
            </a:r>
            <a:r>
              <a:rPr lang="nl-BE" i="1" dirty="0"/>
              <a:t>Macranthae</a:t>
            </a:r>
            <a:r>
              <a:rPr lang="nl-BE" dirty="0"/>
              <a:t>). </a:t>
            </a:r>
          </a:p>
          <a:p>
            <a:r>
              <a:rPr lang="nl-BE" dirty="0"/>
              <a:t>De knopschubben, die tijdens de winter de knoppen beschermen, zijn eigenlijk de verbrede bladstelen van bladeren zonder bladschijf. </a:t>
            </a:r>
          </a:p>
          <a:p>
            <a:r>
              <a:rPr lang="nl-BE" dirty="0"/>
              <a:t>Hier zien we de overgangsvormen naar gewone bladeren!</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42</a:t>
            </a:fld>
            <a:endParaRPr lang="en-GB" altLang="nl-NL"/>
          </a:p>
        </p:txBody>
      </p:sp>
    </p:spTree>
    <p:extLst>
      <p:ext uri="{BB962C8B-B14F-4D97-AF65-F5344CB8AC3E}">
        <p14:creationId xmlns:p14="http://schemas.microsoft.com/office/powerpoint/2010/main" val="21897362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Californische laurier (Umbellularia californica)</a:t>
            </a:r>
          </a:p>
          <a:p>
            <a:r>
              <a:rPr lang="nl-BE" dirty="0"/>
              <a:t>Laurierfamilie (Lauraceae)</a:t>
            </a:r>
          </a:p>
          <a:p>
            <a:endParaRPr lang="nl-BE" dirty="0"/>
          </a:p>
          <a:p>
            <a:r>
              <a:rPr lang="nl-BE" dirty="0"/>
              <a:t>Op deze platen kunnen we structuur van de drietallige bloemetjes goed herkennen, met de opvallende meeldraden waarvan er meestal drie telkens twee oranje kliertjes dragen op hun helmdraad. Ook zijn hier en daar de klepjes nog zichtbaar waarmee de helmknoppen zich openen.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43</a:t>
            </a:fld>
            <a:endParaRPr lang="en-GB" altLang="nl-NL"/>
          </a:p>
        </p:txBody>
      </p:sp>
    </p:spTree>
    <p:extLst>
      <p:ext uri="{BB962C8B-B14F-4D97-AF65-F5344CB8AC3E}">
        <p14:creationId xmlns:p14="http://schemas.microsoft.com/office/powerpoint/2010/main" val="24567127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Californische laurier (Umbellularia californica)</a:t>
            </a:r>
          </a:p>
          <a:p>
            <a:r>
              <a:rPr lang="nl-BE" dirty="0"/>
              <a:t>Laurierfamilie (Lauraceae)</a:t>
            </a:r>
          </a:p>
          <a:p>
            <a:endParaRPr lang="nl-BE" dirty="0"/>
          </a:p>
          <a:p>
            <a:r>
              <a:rPr lang="nl-BE" dirty="0"/>
              <a:t>Op deze platen kunnen we structuur van de drietallige bloemetjes goed herkennen, met de opvallende meeldraden waarvan er meestal drie telkens twee oranje kliertjes dragen op hun helmdraad. Ook zijn hier en daar de klepjes nog zichtbaar waarmee de helmknoppen zich openen.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44</a:t>
            </a:fld>
            <a:endParaRPr lang="en-GB" altLang="nl-NL"/>
          </a:p>
        </p:txBody>
      </p:sp>
    </p:spTree>
    <p:extLst>
      <p:ext uri="{BB962C8B-B14F-4D97-AF65-F5344CB8AC3E}">
        <p14:creationId xmlns:p14="http://schemas.microsoft.com/office/powerpoint/2010/main" val="30205851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Bosanemoon (Anemone nemorosa)</a:t>
            </a:r>
          </a:p>
          <a:p>
            <a:r>
              <a:rPr lang="nl-BE" dirty="0"/>
              <a:t>Boterbloemfamilie (Ranunculaceae)</a:t>
            </a:r>
          </a:p>
          <a:p>
            <a:endParaRPr lang="nl-BE" dirty="0"/>
          </a:p>
          <a:p>
            <a:r>
              <a:rPr lang="nl-BE" dirty="0"/>
              <a:t>Een tweede spontane opslag van deze mooie soort in ons arboretum.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45</a:t>
            </a:fld>
            <a:endParaRPr lang="en-GB" altLang="nl-NL"/>
          </a:p>
        </p:txBody>
      </p:sp>
    </p:spTree>
    <p:extLst>
      <p:ext uri="{BB962C8B-B14F-4D97-AF65-F5344CB8AC3E}">
        <p14:creationId xmlns:p14="http://schemas.microsoft.com/office/powerpoint/2010/main" val="39512599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Bosanemoon (Anemone nemorosa)</a:t>
            </a:r>
          </a:p>
          <a:p>
            <a:r>
              <a:rPr lang="nl-BE" dirty="0"/>
              <a:t>Boterbloemfamilie (Ranunculaceae)</a:t>
            </a:r>
          </a:p>
          <a:p>
            <a:endParaRPr lang="nl-BE" dirty="0"/>
          </a:p>
          <a:p>
            <a:r>
              <a:rPr lang="nl-BE" dirty="0"/>
              <a:t>Een tweede spontane opslag van deze mooie soort in ons arboretum.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46</a:t>
            </a:fld>
            <a:endParaRPr lang="en-GB" altLang="nl-NL"/>
          </a:p>
        </p:txBody>
      </p:sp>
    </p:spTree>
    <p:extLst>
      <p:ext uri="{BB962C8B-B14F-4D97-AF65-F5344CB8AC3E}">
        <p14:creationId xmlns:p14="http://schemas.microsoft.com/office/powerpoint/2010/main" val="26127393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Moerasbrandnetel (Urtica kioviensis)</a:t>
            </a:r>
          </a:p>
          <a:p>
            <a:r>
              <a:rPr lang="nl-BE" dirty="0"/>
              <a:t>Hennepfamilie (Cannabaceae)   ???</a:t>
            </a:r>
          </a:p>
          <a:p>
            <a:endParaRPr lang="nl-BE" dirty="0"/>
          </a:p>
          <a:p>
            <a:r>
              <a:rPr lang="nl-BE" dirty="0"/>
              <a:t>Oeps. Hier staat een dikke fout…</a:t>
            </a:r>
          </a:p>
          <a:p>
            <a:endParaRPr lang="nl-BE" dirty="0"/>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48</a:t>
            </a:fld>
            <a:endParaRPr lang="en-GB" altLang="nl-NL"/>
          </a:p>
        </p:txBody>
      </p:sp>
    </p:spTree>
    <p:extLst>
      <p:ext uri="{BB962C8B-B14F-4D97-AF65-F5344CB8AC3E}">
        <p14:creationId xmlns:p14="http://schemas.microsoft.com/office/powerpoint/2010/main" val="36846664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49</a:t>
            </a:fld>
            <a:endParaRPr lang="en-GB" altLang="nl-NL"/>
          </a:p>
        </p:txBody>
      </p:sp>
    </p:spTree>
    <p:extLst>
      <p:ext uri="{BB962C8B-B14F-4D97-AF65-F5344CB8AC3E}">
        <p14:creationId xmlns:p14="http://schemas.microsoft.com/office/powerpoint/2010/main" val="15769529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Buxus rugulosa </a:t>
            </a:r>
          </a:p>
          <a:p>
            <a:r>
              <a:rPr lang="nl-BE" dirty="0"/>
              <a:t>Buxusfamilie (Buxaceae)</a:t>
            </a:r>
          </a:p>
          <a:p>
            <a:endParaRPr lang="nl-BE" dirty="0"/>
          </a:p>
          <a:p>
            <a:r>
              <a:rPr lang="nl-BE" dirty="0"/>
              <a:t>Dit is een merkwaardige plant, een klein blijvende Buxus uit China, met kleine ellipsvormige bladeren, die bij het naderen van de winter een duidelijk oranje verkleuring vertonen. Deze nieuwe kleur blijft daarna lang behouden.</a:t>
            </a:r>
            <a:br>
              <a:rPr lang="nl-BE" dirty="0"/>
            </a:br>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50</a:t>
            </a:fld>
            <a:endParaRPr lang="en-GB" altLang="nl-NL"/>
          </a:p>
        </p:txBody>
      </p:sp>
    </p:spTree>
    <p:extLst>
      <p:ext uri="{BB962C8B-B14F-4D97-AF65-F5344CB8AC3E}">
        <p14:creationId xmlns:p14="http://schemas.microsoft.com/office/powerpoint/2010/main" val="4211924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Scopolia carniolica </a:t>
            </a:r>
          </a:p>
          <a:p>
            <a:r>
              <a:rPr lang="nl-BE" dirty="0"/>
              <a:t>Nachtschadefamilie (Solanaceae)</a:t>
            </a:r>
          </a:p>
          <a:p>
            <a:endParaRPr lang="nl-BE" dirty="0"/>
          </a:p>
          <a:p>
            <a:r>
              <a:rPr lang="nl-BE" dirty="0"/>
              <a:t>Een mooie plant, die elk jaar vroeg begint te bloeien, daarna fameus gaat groeien, en tegen het einde van de zomer dan meestal helemaal is opgevreten door ???</a:t>
            </a:r>
          </a:p>
          <a:p>
            <a:endParaRPr lang="nl-BE" dirty="0"/>
          </a:p>
          <a:p>
            <a:r>
              <a:rPr lang="nl-BE" dirty="0"/>
              <a:t>Haar naam is wel in de klassieke wereld te situeren. </a:t>
            </a:r>
          </a:p>
          <a:p>
            <a:r>
              <a:rPr lang="nl-BE" dirty="0"/>
              <a:t>Vooreerst is er de genusnaam, die is gegeven ter ere van Giovanni Antonio Scopoli (1723-1788), een arts-hoogleraar in de plantkunde en de scheikunde te Pavia, en een kenner van de Alpenflora. Hij heeft o.a. een flora van de Krain (historisch deel van Slovenië) geschreven, zijn Flora Carniolica.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a:t>
            </a:fld>
            <a:endParaRPr lang="en-GB" altLang="nl-NL"/>
          </a:p>
        </p:txBody>
      </p:sp>
    </p:spTree>
    <p:extLst>
      <p:ext uri="{BB962C8B-B14F-4D97-AF65-F5344CB8AC3E}">
        <p14:creationId xmlns:p14="http://schemas.microsoft.com/office/powerpoint/2010/main" val="606264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Wilde gagel (Myrica gale)</a:t>
            </a:r>
          </a:p>
          <a:p>
            <a:r>
              <a:rPr lang="nl-BE" dirty="0"/>
              <a:t>Gagelfamilie (Myricaceae)</a:t>
            </a:r>
          </a:p>
          <a:p>
            <a:endParaRPr lang="nl-BE" dirty="0"/>
          </a:p>
          <a:p>
            <a:r>
              <a:rPr lang="nl-BE" dirty="0"/>
              <a:t>Deze prachtige vrouwelijke katjes resulteren later in rijpe katjes, waarvan maar enkele vruchtjes goed ontwikkeld raken. Hoe komt dat?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51</a:t>
            </a:fld>
            <a:endParaRPr lang="en-GB" altLang="nl-NL"/>
          </a:p>
        </p:txBody>
      </p:sp>
    </p:spTree>
    <p:extLst>
      <p:ext uri="{BB962C8B-B14F-4D97-AF65-F5344CB8AC3E}">
        <p14:creationId xmlns:p14="http://schemas.microsoft.com/office/powerpoint/2010/main" val="7830029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Grote honingbloem (Melianthus major)</a:t>
            </a:r>
          </a:p>
          <a:p>
            <a:r>
              <a:rPr lang="nl-BE" dirty="0"/>
              <a:t>Francoafamilie (Francoaceae)</a:t>
            </a:r>
          </a:p>
          <a:p>
            <a:endParaRPr lang="nl-BE" dirty="0"/>
          </a:p>
          <a:p>
            <a:r>
              <a:rPr lang="nl-BE" dirty="0"/>
              <a:t>Gewoonlijk start de groei van het bloemgestel iets vroeger op het jaar, maar deze nieuwe aankomende bloei zal wel binnen de grenzen van het mogelijke passen.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52</a:t>
            </a:fld>
            <a:endParaRPr lang="en-GB" altLang="nl-NL"/>
          </a:p>
        </p:txBody>
      </p:sp>
    </p:spTree>
    <p:extLst>
      <p:ext uri="{BB962C8B-B14F-4D97-AF65-F5344CB8AC3E}">
        <p14:creationId xmlns:p14="http://schemas.microsoft.com/office/powerpoint/2010/main" val="40426082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Arum purpureospathum </a:t>
            </a:r>
          </a:p>
          <a:p>
            <a:r>
              <a:rPr lang="nl-BE" dirty="0"/>
              <a:t>Aronskelkfamilie (Araceae)</a:t>
            </a:r>
          </a:p>
          <a:p>
            <a:endParaRPr lang="nl-BE" dirty="0"/>
          </a:p>
          <a:p>
            <a:r>
              <a:rPr lang="nl-BE" dirty="0"/>
              <a:t>Haar naam is zeer goed gekozen, nietwaar…</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53</a:t>
            </a:fld>
            <a:endParaRPr lang="en-GB" altLang="nl-NL"/>
          </a:p>
        </p:txBody>
      </p:sp>
    </p:spTree>
    <p:extLst>
      <p:ext uri="{BB962C8B-B14F-4D97-AF65-F5344CB8AC3E}">
        <p14:creationId xmlns:p14="http://schemas.microsoft.com/office/powerpoint/2010/main" val="11565072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Paeonia mascula subsp. triternata </a:t>
            </a:r>
          </a:p>
          <a:p>
            <a:r>
              <a:rPr lang="nl-BE" dirty="0"/>
              <a:t>Pioenfamilie (Paeoniaceae)</a:t>
            </a:r>
          </a:p>
          <a:p>
            <a:endParaRPr lang="nl-BE" dirty="0"/>
          </a:p>
          <a:p>
            <a:r>
              <a:rPr lang="nl-BE" dirty="0"/>
              <a:t>En hier opnieuw onweerstaanbare nieuwe knoppen, die elk jaar in groter aantal uit de bodem oprijzen. </a:t>
            </a:r>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54</a:t>
            </a:fld>
            <a:endParaRPr lang="en-GB" altLang="nl-NL"/>
          </a:p>
        </p:txBody>
      </p:sp>
    </p:spTree>
    <p:extLst>
      <p:ext uri="{BB962C8B-B14F-4D97-AF65-F5344CB8AC3E}">
        <p14:creationId xmlns:p14="http://schemas.microsoft.com/office/powerpoint/2010/main" val="18110191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Pseudomuscari azureum </a:t>
            </a:r>
          </a:p>
          <a:p>
            <a:r>
              <a:rPr lang="nl-BE" dirty="0"/>
              <a:t>Hyacintfamilie (Hyacinthaceae)</a:t>
            </a:r>
          </a:p>
          <a:p>
            <a:endParaRPr lang="nl-BE" dirty="0"/>
          </a:p>
          <a:p>
            <a:r>
              <a:rPr lang="nl-BE" dirty="0"/>
              <a:t>En ook bij deze plantjes kon ik niet weerstaan aan hun kleine, maar fijne schoonheid. </a:t>
            </a:r>
          </a:p>
          <a:p>
            <a:r>
              <a:rPr lang="nl-BE" dirty="0"/>
              <a:t>Ze worden nu tot een nieuw genus gerekend, omwille van de verschillende bloemvorm. In </a:t>
            </a:r>
            <a:r>
              <a:rPr lang="nl-BE" i="1" dirty="0"/>
              <a:t>Muscari</a:t>
            </a:r>
            <a:r>
              <a:rPr lang="nl-BE" dirty="0"/>
              <a:t> zelf hebben de bloemen een urnvorm, dus met een vernauwing aan de bovenzijde, wat hier duidelijk niet het geval is.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55</a:t>
            </a:fld>
            <a:endParaRPr lang="en-GB" altLang="nl-NL"/>
          </a:p>
        </p:txBody>
      </p:sp>
    </p:spTree>
    <p:extLst>
      <p:ext uri="{BB962C8B-B14F-4D97-AF65-F5344CB8AC3E}">
        <p14:creationId xmlns:p14="http://schemas.microsoft.com/office/powerpoint/2010/main" val="36119445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Kleine honingbloem (Melianthus elongatus)</a:t>
            </a:r>
          </a:p>
          <a:p>
            <a:r>
              <a:rPr lang="nl-BE" dirty="0"/>
              <a:t>Francoafamilie (Francoaceae)</a:t>
            </a:r>
          </a:p>
          <a:p>
            <a:endParaRPr lang="nl-BE" dirty="0"/>
          </a:p>
          <a:p>
            <a:r>
              <a:rPr lang="nl-BE" dirty="0"/>
              <a:t>Recent heb ik een zeer “technische” publicatie gevonden, waarin wordt aangetoond dat de naam </a:t>
            </a:r>
            <a:r>
              <a:rPr lang="nl-BE" i="1" dirty="0"/>
              <a:t>Melianthus</a:t>
            </a:r>
            <a:r>
              <a:rPr lang="nl-BE" dirty="0"/>
              <a:t> </a:t>
            </a:r>
            <a:r>
              <a:rPr lang="nl-BE" i="1" dirty="0"/>
              <a:t>minor</a:t>
            </a:r>
            <a:r>
              <a:rPr lang="nl-BE" dirty="0"/>
              <a:t> L. betrekking heeft op een andere soort, </a:t>
            </a:r>
            <a:r>
              <a:rPr lang="nl-BE" i="1" dirty="0"/>
              <a:t>Melianthus comosus </a:t>
            </a:r>
            <a:r>
              <a:rPr lang="nl-BE" dirty="0"/>
              <a:t>Vahl. En dus wordt deze naam vervangen door een nieuwe naam, </a:t>
            </a:r>
            <a:r>
              <a:rPr lang="nl-BE" i="1" dirty="0"/>
              <a:t>Melianthus elongatus </a:t>
            </a:r>
            <a:r>
              <a:rPr lang="nl-BE" dirty="0"/>
              <a:t>Wijnands, dit ter stabilisering van de nomenclatuur.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56</a:t>
            </a:fld>
            <a:endParaRPr lang="en-GB" altLang="nl-NL"/>
          </a:p>
        </p:txBody>
      </p:sp>
    </p:spTree>
    <p:extLst>
      <p:ext uri="{BB962C8B-B14F-4D97-AF65-F5344CB8AC3E}">
        <p14:creationId xmlns:p14="http://schemas.microsoft.com/office/powerpoint/2010/main" val="8062597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Canarische aardbeiboom (Arbutus canariensis)</a:t>
            </a:r>
          </a:p>
          <a:p>
            <a:r>
              <a:rPr lang="nl-BE" dirty="0"/>
              <a:t>Heidefamilie (Ericaceae)</a:t>
            </a:r>
          </a:p>
          <a:p>
            <a:endParaRPr lang="nl-BE" dirty="0"/>
          </a:p>
          <a:p>
            <a:r>
              <a:rPr lang="nl-BE" dirty="0"/>
              <a:t>Helaas gesneuveld, zelfs na deze zachte winter. </a:t>
            </a:r>
          </a:p>
          <a:p>
            <a:r>
              <a:rPr lang="nl-BE" dirty="0"/>
              <a:t>Misschien nog even laten staan, wie weet komt er toch nog groei en groen tevoorschijn?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57</a:t>
            </a:fld>
            <a:endParaRPr lang="en-GB" altLang="nl-NL"/>
          </a:p>
        </p:txBody>
      </p:sp>
    </p:spTree>
    <p:extLst>
      <p:ext uri="{BB962C8B-B14F-4D97-AF65-F5344CB8AC3E}">
        <p14:creationId xmlns:p14="http://schemas.microsoft.com/office/powerpoint/2010/main" val="18810795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Cordyline australis </a:t>
            </a:r>
          </a:p>
          <a:p>
            <a:r>
              <a:rPr lang="nl-BE" dirty="0"/>
              <a:t>Laxmanniafamilie (Laxmanniaceae)</a:t>
            </a:r>
          </a:p>
          <a:p>
            <a:endParaRPr lang="nl-BE" dirty="0"/>
          </a:p>
          <a:p>
            <a:r>
              <a:rPr lang="nl-BE" dirty="0"/>
              <a:t>Na de bloei in 2020 was de groei ingezet, maar in de winter 2020-2021 volgde er een zware vorstperiode in februari, waarbij de kop afstierf. </a:t>
            </a:r>
          </a:p>
          <a:p>
            <a:r>
              <a:rPr lang="nl-BE" dirty="0"/>
              <a:t>Maar kijk, aan de basis van de stam groeien weer talrijke scheuten uit, </a:t>
            </a:r>
            <a:r>
              <a:rPr lang="nl-BE" i="1" dirty="0"/>
              <a:t>luctor et emergo </a:t>
            </a:r>
            <a:r>
              <a:rPr lang="nl-BE" dirty="0"/>
              <a:t>!</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58</a:t>
            </a:fld>
            <a:endParaRPr lang="en-GB" altLang="nl-NL"/>
          </a:p>
        </p:txBody>
      </p:sp>
    </p:spTree>
    <p:extLst>
      <p:ext uri="{BB962C8B-B14F-4D97-AF65-F5344CB8AC3E}">
        <p14:creationId xmlns:p14="http://schemas.microsoft.com/office/powerpoint/2010/main" val="16180843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Terwijl ik daar aan het werken was, probeerden enkele studenten naar boven te klimmen. </a:t>
            </a:r>
          </a:p>
          <a:p>
            <a:r>
              <a:rPr lang="nl-BE" dirty="0"/>
              <a:t>Ik heb ze aangesproken en geëist dat ze onmiddellijk terug naar beneden zouden komen. </a:t>
            </a:r>
          </a:p>
          <a:p>
            <a:r>
              <a:rPr lang="nl-BE" dirty="0"/>
              <a:t>Ik was blijkbaar overtuigend genoeg…</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59</a:t>
            </a:fld>
            <a:endParaRPr lang="en-GB" altLang="nl-NL"/>
          </a:p>
        </p:txBody>
      </p:sp>
    </p:spTree>
    <p:extLst>
      <p:ext uri="{BB962C8B-B14F-4D97-AF65-F5344CB8AC3E}">
        <p14:creationId xmlns:p14="http://schemas.microsoft.com/office/powerpoint/2010/main" val="1352451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60</a:t>
            </a:fld>
            <a:endParaRPr lang="en-GB" altLang="nl-NL"/>
          </a:p>
        </p:txBody>
      </p:sp>
    </p:spTree>
    <p:extLst>
      <p:ext uri="{BB962C8B-B14F-4D97-AF65-F5344CB8AC3E}">
        <p14:creationId xmlns:p14="http://schemas.microsoft.com/office/powerpoint/2010/main" val="943552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Scopolia carniolica </a:t>
            </a:r>
          </a:p>
          <a:p>
            <a:r>
              <a:rPr lang="nl-BE" dirty="0"/>
              <a:t>Nachtschadefamilie (Solanaceae)</a:t>
            </a:r>
          </a:p>
          <a:p>
            <a:endParaRPr lang="nl-BE" dirty="0"/>
          </a:p>
          <a:p>
            <a:r>
              <a:rPr lang="nl-BE" dirty="0"/>
              <a:t>Een mooie plant, die elk jaar vroeg begint te bloeien, daarna fameus gaat groeien, en tegen het einde van de zomer dan meestal helemaal is opgevreten door ???</a:t>
            </a:r>
          </a:p>
          <a:p>
            <a:endParaRPr lang="nl-BE" dirty="0"/>
          </a:p>
          <a:p>
            <a:r>
              <a:rPr lang="nl-BE" dirty="0"/>
              <a:t>Haar naam is wel in de klassieke wereld te situeren. </a:t>
            </a:r>
          </a:p>
          <a:p>
            <a:r>
              <a:rPr lang="nl-BE" dirty="0"/>
              <a:t>Vooreerst is er de genusnaam, die is gegeven ter ere van Giovanni Antonio Scopoli (1723-1788), een arts-hoogleraar in de plantkunde en de scheikunde te Pavia, en een kenner van de Alpenflora. Hij heeft o.a. een flora van de Krain (historisch deel van Slovenië) geschreven, zijn Flora Carniolica.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a:t>
            </a:fld>
            <a:endParaRPr lang="en-GB" altLang="nl-NL"/>
          </a:p>
        </p:txBody>
      </p:sp>
    </p:spTree>
    <p:extLst>
      <p:ext uri="{BB962C8B-B14F-4D97-AF65-F5344CB8AC3E}">
        <p14:creationId xmlns:p14="http://schemas.microsoft.com/office/powerpoint/2010/main" val="33343618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Carex plantaginea </a:t>
            </a:r>
          </a:p>
          <a:p>
            <a:r>
              <a:rPr lang="nl-BE" dirty="0"/>
              <a:t>Cypergrassenfamilie (Cyperaceae)</a:t>
            </a:r>
          </a:p>
          <a:p>
            <a:endParaRPr lang="nl-BE" dirty="0"/>
          </a:p>
          <a:p>
            <a:r>
              <a:rPr lang="nl-BE" dirty="0"/>
              <a:t>Een zeggesoort die inderdaad wat lijkt op een weegbreesoort…</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61</a:t>
            </a:fld>
            <a:endParaRPr lang="en-GB" altLang="nl-NL"/>
          </a:p>
        </p:txBody>
      </p:sp>
    </p:spTree>
    <p:extLst>
      <p:ext uri="{BB962C8B-B14F-4D97-AF65-F5344CB8AC3E}">
        <p14:creationId xmlns:p14="http://schemas.microsoft.com/office/powerpoint/2010/main" val="42368554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Speenkruid (Ficaria verna ‘Brazen Hussy’)</a:t>
            </a:r>
          </a:p>
          <a:p>
            <a:r>
              <a:rPr lang="nl-BE" dirty="0"/>
              <a:t>Boterbloemfamilie (Ranunculaceae)</a:t>
            </a:r>
          </a:p>
          <a:p>
            <a:endParaRPr lang="nl-BE" dirty="0"/>
          </a:p>
          <a:p>
            <a:r>
              <a:rPr lang="nl-BE" dirty="0"/>
              <a:t>En ook hier van een onweerstaanbare vurige schoonheid, met de diep-gele bloemen op de blinkend-donkerbruine bladeren.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62</a:t>
            </a:fld>
            <a:endParaRPr lang="en-GB" altLang="nl-NL"/>
          </a:p>
        </p:txBody>
      </p:sp>
    </p:spTree>
    <p:extLst>
      <p:ext uri="{BB962C8B-B14F-4D97-AF65-F5344CB8AC3E}">
        <p14:creationId xmlns:p14="http://schemas.microsoft.com/office/powerpoint/2010/main" val="3931477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Ficaria verna ‘Brazen Hussy’</a:t>
            </a:r>
          </a:p>
          <a:p>
            <a:r>
              <a:rPr lang="nl-BE" dirty="0"/>
              <a:t>Boterbloemfamilie (Ranunculaceae)</a:t>
            </a:r>
          </a:p>
          <a:p>
            <a:endParaRPr lang="nl-BE" dirty="0"/>
          </a:p>
          <a:p>
            <a:r>
              <a:rPr lang="nl-BE" dirty="0"/>
              <a:t>En ook hier van een onweerstaanbare vurige schoonheid, met de diep-gele bloemen op de blinkend-donkerbruine bladeren.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63</a:t>
            </a:fld>
            <a:endParaRPr lang="en-GB" altLang="nl-NL"/>
          </a:p>
        </p:txBody>
      </p:sp>
    </p:spTree>
    <p:extLst>
      <p:ext uri="{BB962C8B-B14F-4D97-AF65-F5344CB8AC3E}">
        <p14:creationId xmlns:p14="http://schemas.microsoft.com/office/powerpoint/2010/main" val="40541536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64</a:t>
            </a:fld>
            <a:endParaRPr lang="en-GB" altLang="nl-NL"/>
          </a:p>
        </p:txBody>
      </p:sp>
    </p:spTree>
    <p:extLst>
      <p:ext uri="{BB962C8B-B14F-4D97-AF65-F5344CB8AC3E}">
        <p14:creationId xmlns:p14="http://schemas.microsoft.com/office/powerpoint/2010/main" val="23393654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Cacaoboom (Theobroma cacao)</a:t>
            </a:r>
          </a:p>
          <a:p>
            <a:r>
              <a:rPr lang="nl-BE" dirty="0"/>
              <a:t>Kaasjeskruidfamilie (Malvaceae)</a:t>
            </a:r>
          </a:p>
          <a:p>
            <a:endParaRPr lang="nl-BE" dirty="0"/>
          </a:p>
          <a:p>
            <a:r>
              <a:rPr lang="nl-BE" dirty="0"/>
              <a:t>Een van onze nieuwere exemplaren is in bloei en dus wat later tot vruchtzetting gekomen. </a:t>
            </a:r>
          </a:p>
          <a:p>
            <a:r>
              <a:rPr lang="nl-BE" dirty="0"/>
              <a:t>Binnenkort komt er chocolade uit de Plantentuin. Nu nog een klinkende naam ervoor verzinnen…</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65</a:t>
            </a:fld>
            <a:endParaRPr lang="en-GB" altLang="nl-NL"/>
          </a:p>
        </p:txBody>
      </p:sp>
    </p:spTree>
    <p:extLst>
      <p:ext uri="{BB962C8B-B14F-4D97-AF65-F5344CB8AC3E}">
        <p14:creationId xmlns:p14="http://schemas.microsoft.com/office/powerpoint/2010/main" val="7467755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Cacaoboom (Theobroma cacao)</a:t>
            </a:r>
          </a:p>
          <a:p>
            <a:r>
              <a:rPr lang="nl-BE" dirty="0"/>
              <a:t>Kaasjeskruidfamilie (Malvaceae)</a:t>
            </a:r>
          </a:p>
          <a:p>
            <a:endParaRPr lang="nl-BE" dirty="0"/>
          </a:p>
          <a:p>
            <a:r>
              <a:rPr lang="nl-BE" dirty="0"/>
              <a:t>Een van onze nieuwere exemplaren is in bloei en dus later tot vruchtzetting gekomen. </a:t>
            </a:r>
          </a:p>
          <a:p>
            <a:r>
              <a:rPr lang="nl-BE" dirty="0"/>
              <a:t>Binnenkort komt er chocolade uit de Plantentuin. Nu nog een klinkende naam ervoor verzinnen…</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66</a:t>
            </a:fld>
            <a:endParaRPr lang="en-GB" altLang="nl-NL"/>
          </a:p>
        </p:txBody>
      </p:sp>
    </p:spTree>
    <p:extLst>
      <p:ext uri="{BB962C8B-B14F-4D97-AF65-F5344CB8AC3E}">
        <p14:creationId xmlns:p14="http://schemas.microsoft.com/office/powerpoint/2010/main" val="41301211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Jadebloem (Strongylodon macrobotrys)</a:t>
            </a:r>
          </a:p>
          <a:p>
            <a:r>
              <a:rPr lang="nl-BE" dirty="0"/>
              <a:t>Vlinderbloemenfamilie (Fabaceae)</a:t>
            </a:r>
          </a:p>
          <a:p>
            <a:endParaRPr lang="nl-BE" dirty="0"/>
          </a:p>
          <a:p>
            <a:r>
              <a:rPr lang="nl-BE" dirty="0"/>
              <a:t>Een kleine reeks foto’s van deze bloei met haar onvergetelijke kleurenpracht…</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67</a:t>
            </a:fld>
            <a:endParaRPr lang="en-GB" altLang="nl-NL"/>
          </a:p>
        </p:txBody>
      </p:sp>
    </p:spTree>
    <p:extLst>
      <p:ext uri="{BB962C8B-B14F-4D97-AF65-F5344CB8AC3E}">
        <p14:creationId xmlns:p14="http://schemas.microsoft.com/office/powerpoint/2010/main" val="16542572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Jadebloem (Strongylodon macrobotrys)</a:t>
            </a:r>
          </a:p>
          <a:p>
            <a:r>
              <a:rPr lang="nl-BE" dirty="0"/>
              <a:t>Vlinderbloemenfamilie (Fabaceae)</a:t>
            </a:r>
          </a:p>
          <a:p>
            <a:endParaRPr lang="nl-BE" dirty="0"/>
          </a:p>
          <a:p>
            <a:r>
              <a:rPr lang="nl-BE" dirty="0"/>
              <a:t>Een kleine reeks foto’s van deze bloei met haar onvergetelijke kleurenpracht…</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68</a:t>
            </a:fld>
            <a:endParaRPr lang="en-GB" altLang="nl-NL"/>
          </a:p>
        </p:txBody>
      </p:sp>
    </p:spTree>
    <p:extLst>
      <p:ext uri="{BB962C8B-B14F-4D97-AF65-F5344CB8AC3E}">
        <p14:creationId xmlns:p14="http://schemas.microsoft.com/office/powerpoint/2010/main" val="14878830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Jadebloem (Strongylodon macrobotrys)</a:t>
            </a:r>
          </a:p>
          <a:p>
            <a:r>
              <a:rPr lang="nl-BE" dirty="0"/>
              <a:t>Vlinderbloemenfamilie (Fabaceae)</a:t>
            </a:r>
          </a:p>
          <a:p>
            <a:endParaRPr lang="nl-BE" dirty="0"/>
          </a:p>
          <a:p>
            <a:r>
              <a:rPr lang="nl-BE" dirty="0"/>
              <a:t>Een kleine reeks foto’s van deze bloei met haar onvergetelijke kleurenpracht…</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69</a:t>
            </a:fld>
            <a:endParaRPr lang="en-GB" altLang="nl-NL"/>
          </a:p>
        </p:txBody>
      </p:sp>
    </p:spTree>
    <p:extLst>
      <p:ext uri="{BB962C8B-B14F-4D97-AF65-F5344CB8AC3E}">
        <p14:creationId xmlns:p14="http://schemas.microsoft.com/office/powerpoint/2010/main" val="34319730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Jadebloem (Strongylodon macrobotrys)</a:t>
            </a:r>
          </a:p>
          <a:p>
            <a:r>
              <a:rPr lang="nl-BE" dirty="0"/>
              <a:t>Vlinderbloemenfamilie (Fabaceae)</a:t>
            </a:r>
          </a:p>
          <a:p>
            <a:endParaRPr lang="nl-BE" dirty="0"/>
          </a:p>
          <a:p>
            <a:r>
              <a:rPr lang="nl-BE" dirty="0"/>
              <a:t>Een kleine reeks foto’s van deze bloei met haar onvergetelijke kleurenpracht…</a:t>
            </a:r>
          </a:p>
          <a:p>
            <a:endParaRPr lang="nl-BE"/>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70</a:t>
            </a:fld>
            <a:endParaRPr lang="en-GB" altLang="nl-NL"/>
          </a:p>
        </p:txBody>
      </p:sp>
    </p:spTree>
    <p:extLst>
      <p:ext uri="{BB962C8B-B14F-4D97-AF65-F5344CB8AC3E}">
        <p14:creationId xmlns:p14="http://schemas.microsoft.com/office/powerpoint/2010/main" val="3347133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Salix gracilistyla </a:t>
            </a:r>
          </a:p>
          <a:p>
            <a:r>
              <a:rPr lang="nl-BE" dirty="0"/>
              <a:t>Wilgenfamilie (Salicaceae)</a:t>
            </a:r>
          </a:p>
          <a:p>
            <a:endParaRPr lang="nl-BE" dirty="0"/>
          </a:p>
          <a:p>
            <a:r>
              <a:rPr lang="nl-BE" dirty="0"/>
              <a:t>Uit de naam valt af te leiden dat bij deze soort een mooie, slanke stijl te bewonderen valt. Maar niet bij onze plant, want is een mannetje, maar toch ook met wel mooie meeldraden, gegroepeerd in donkere katjes…</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a:t>
            </a:fld>
            <a:endParaRPr lang="en-GB" altLang="nl-NL"/>
          </a:p>
        </p:txBody>
      </p:sp>
    </p:spTree>
    <p:extLst>
      <p:ext uri="{BB962C8B-B14F-4D97-AF65-F5344CB8AC3E}">
        <p14:creationId xmlns:p14="http://schemas.microsoft.com/office/powerpoint/2010/main" val="550696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Salix gracilistyla </a:t>
            </a:r>
          </a:p>
          <a:p>
            <a:r>
              <a:rPr lang="nl-BE" dirty="0"/>
              <a:t>Wilgenfamilie (Salicaceae)</a:t>
            </a:r>
          </a:p>
          <a:p>
            <a:endParaRPr lang="nl-BE" dirty="0"/>
          </a:p>
          <a:p>
            <a:r>
              <a:rPr lang="nl-BE" dirty="0"/>
              <a:t>Uit de naam valt af te leiden dat bij deze soort een mooie, slanke stijl te bewonderen valt. Maar niet bij onze plant, want is een mannetje, maar toch ook met wel mooie meeldraden, gegroepeerd in donkere katjes…</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a:t>
            </a:fld>
            <a:endParaRPr lang="en-GB" altLang="nl-NL"/>
          </a:p>
        </p:txBody>
      </p:sp>
    </p:spTree>
    <p:extLst>
      <p:ext uri="{BB962C8B-B14F-4D97-AF65-F5344CB8AC3E}">
        <p14:creationId xmlns:p14="http://schemas.microsoft.com/office/powerpoint/2010/main" val="1892461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a:t>
            </a:fld>
            <a:endParaRPr lang="en-GB" altLang="nl-NL"/>
          </a:p>
        </p:txBody>
      </p:sp>
    </p:spTree>
    <p:extLst>
      <p:ext uri="{BB962C8B-B14F-4D97-AF65-F5344CB8AC3E}">
        <p14:creationId xmlns:p14="http://schemas.microsoft.com/office/powerpoint/2010/main" val="325435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BE"/>
              <a:t>Titelstijl van model bewerken</a:t>
            </a:r>
            <a:endParaRPr lang="nl-NL"/>
          </a:p>
        </p:txBody>
      </p:sp>
      <p:sp>
        <p:nvSpPr>
          <p:cNvPr id="3" name="Sub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a:t>Klik om de titelstijl van het model te bewerken</a:t>
            </a:r>
            <a:endParaRPr lang="nl-NL"/>
          </a:p>
        </p:txBody>
      </p:sp>
      <p:sp>
        <p:nvSpPr>
          <p:cNvPr id="4" name="Rectangle 4">
            <a:extLst>
              <a:ext uri="{FF2B5EF4-FFF2-40B4-BE49-F238E27FC236}">
                <a16:creationId xmlns:a16="http://schemas.microsoft.com/office/drawing/2014/main" id="{AD9957FE-E197-7244-91E0-14BBFE569032}"/>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5" name="Rectangle 5">
            <a:extLst>
              <a:ext uri="{FF2B5EF4-FFF2-40B4-BE49-F238E27FC236}">
                <a16:creationId xmlns:a16="http://schemas.microsoft.com/office/drawing/2014/main" id="{839C7361-6762-354F-84D9-8EFF5646A484}"/>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6" name="Rectangle 6">
            <a:extLst>
              <a:ext uri="{FF2B5EF4-FFF2-40B4-BE49-F238E27FC236}">
                <a16:creationId xmlns:a16="http://schemas.microsoft.com/office/drawing/2014/main" id="{89E16FF4-9D45-884D-B7C8-B4B7604FED79}"/>
              </a:ext>
            </a:extLst>
          </p:cNvPr>
          <p:cNvSpPr>
            <a:spLocks noGrp="1" noChangeArrowheads="1"/>
          </p:cNvSpPr>
          <p:nvPr>
            <p:ph type="sldNum" sz="quarter" idx="12"/>
          </p:nvPr>
        </p:nvSpPr>
        <p:spPr>
          <a:ln/>
        </p:spPr>
        <p:txBody>
          <a:bodyPr/>
          <a:lstStyle>
            <a:lvl1pPr>
              <a:defRPr/>
            </a:lvl1pPr>
          </a:lstStyle>
          <a:p>
            <a:fld id="{758A5CC0-24CD-A848-B7A4-B6ACCD4F47EC}" type="slidenum">
              <a:rPr lang="en-GB" altLang="nl-NL"/>
              <a:pPr/>
              <a:t>‹nr.›</a:t>
            </a:fld>
            <a:endParaRPr lang="en-GB" altLang="nl-NL"/>
          </a:p>
        </p:txBody>
      </p:sp>
    </p:spTree>
    <p:extLst>
      <p:ext uri="{BB962C8B-B14F-4D97-AF65-F5344CB8AC3E}">
        <p14:creationId xmlns:p14="http://schemas.microsoft.com/office/powerpoint/2010/main" val="2590258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Rectangle 4">
            <a:extLst>
              <a:ext uri="{FF2B5EF4-FFF2-40B4-BE49-F238E27FC236}">
                <a16:creationId xmlns:a16="http://schemas.microsoft.com/office/drawing/2014/main" id="{F51F1E2A-2EFF-EF4E-BCC9-F0DBBAA4B11F}"/>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5" name="Rectangle 5">
            <a:extLst>
              <a:ext uri="{FF2B5EF4-FFF2-40B4-BE49-F238E27FC236}">
                <a16:creationId xmlns:a16="http://schemas.microsoft.com/office/drawing/2014/main" id="{7DBD07E8-C34E-7846-8F86-BCC2CCA5EB09}"/>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6" name="Rectangle 6">
            <a:extLst>
              <a:ext uri="{FF2B5EF4-FFF2-40B4-BE49-F238E27FC236}">
                <a16:creationId xmlns:a16="http://schemas.microsoft.com/office/drawing/2014/main" id="{55494B84-2D26-9946-9F6D-D70DD42A9867}"/>
              </a:ext>
            </a:extLst>
          </p:cNvPr>
          <p:cNvSpPr>
            <a:spLocks noGrp="1" noChangeArrowheads="1"/>
          </p:cNvSpPr>
          <p:nvPr>
            <p:ph type="sldNum" sz="quarter" idx="12"/>
          </p:nvPr>
        </p:nvSpPr>
        <p:spPr>
          <a:ln/>
        </p:spPr>
        <p:txBody>
          <a:bodyPr/>
          <a:lstStyle>
            <a:lvl1pPr>
              <a:defRPr/>
            </a:lvl1pPr>
          </a:lstStyle>
          <a:p>
            <a:fld id="{3514DBB5-D9ED-1F46-A3CF-4F4E903E7609}" type="slidenum">
              <a:rPr lang="en-GB" altLang="nl-NL"/>
              <a:pPr/>
              <a:t>‹nr.›</a:t>
            </a:fld>
            <a:endParaRPr lang="en-GB" altLang="nl-NL"/>
          </a:p>
        </p:txBody>
      </p:sp>
    </p:spTree>
    <p:extLst>
      <p:ext uri="{BB962C8B-B14F-4D97-AF65-F5344CB8AC3E}">
        <p14:creationId xmlns:p14="http://schemas.microsoft.com/office/powerpoint/2010/main" val="1620366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515100" y="609600"/>
            <a:ext cx="1943100" cy="5486400"/>
          </a:xfrm>
        </p:spPr>
        <p:txBody>
          <a:bodyPr vert="eaVert"/>
          <a:lstStyle/>
          <a:p>
            <a:r>
              <a:rPr lang="nl-BE"/>
              <a:t>Titelstijl van model bewerken</a:t>
            </a:r>
            <a:endParaRPr lang="nl-NL"/>
          </a:p>
        </p:txBody>
      </p:sp>
      <p:sp>
        <p:nvSpPr>
          <p:cNvPr id="3" name="Tijdelijke aanduiding voor verticale tekst 2"/>
          <p:cNvSpPr>
            <a:spLocks noGrp="1"/>
          </p:cNvSpPr>
          <p:nvPr>
            <p:ph type="body" orient="vert" idx="1"/>
          </p:nvPr>
        </p:nvSpPr>
        <p:spPr>
          <a:xfrm>
            <a:off x="685800" y="609600"/>
            <a:ext cx="5676900" cy="5486400"/>
          </a:xfrm>
        </p:spPr>
        <p:txBody>
          <a:bodyPr vert="eaVert"/>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Rectangle 4">
            <a:extLst>
              <a:ext uri="{FF2B5EF4-FFF2-40B4-BE49-F238E27FC236}">
                <a16:creationId xmlns:a16="http://schemas.microsoft.com/office/drawing/2014/main" id="{9240ADB8-8CA3-4E46-88FA-B3ADDE73ABAB}"/>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5" name="Rectangle 5">
            <a:extLst>
              <a:ext uri="{FF2B5EF4-FFF2-40B4-BE49-F238E27FC236}">
                <a16:creationId xmlns:a16="http://schemas.microsoft.com/office/drawing/2014/main" id="{704FDE3C-EAF7-5F4A-8984-2256B9030B39}"/>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6" name="Rectangle 6">
            <a:extLst>
              <a:ext uri="{FF2B5EF4-FFF2-40B4-BE49-F238E27FC236}">
                <a16:creationId xmlns:a16="http://schemas.microsoft.com/office/drawing/2014/main" id="{FBD247EC-4E13-044D-A1A8-72DF06464ECC}"/>
              </a:ext>
            </a:extLst>
          </p:cNvPr>
          <p:cNvSpPr>
            <a:spLocks noGrp="1" noChangeArrowheads="1"/>
          </p:cNvSpPr>
          <p:nvPr>
            <p:ph type="sldNum" sz="quarter" idx="12"/>
          </p:nvPr>
        </p:nvSpPr>
        <p:spPr>
          <a:ln/>
        </p:spPr>
        <p:txBody>
          <a:bodyPr/>
          <a:lstStyle>
            <a:lvl1pPr>
              <a:defRPr/>
            </a:lvl1pPr>
          </a:lstStyle>
          <a:p>
            <a:fld id="{E864859D-F6F7-5844-9B14-47206966E6C1}" type="slidenum">
              <a:rPr lang="en-GB" altLang="nl-NL"/>
              <a:pPr/>
              <a:t>‹nr.›</a:t>
            </a:fld>
            <a:endParaRPr lang="en-GB" altLang="nl-NL"/>
          </a:p>
        </p:txBody>
      </p:sp>
    </p:spTree>
    <p:extLst>
      <p:ext uri="{BB962C8B-B14F-4D97-AF65-F5344CB8AC3E}">
        <p14:creationId xmlns:p14="http://schemas.microsoft.com/office/powerpoint/2010/main" val="1292011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Titelstijl van model bewerken</a:t>
            </a:r>
            <a:endParaRPr lang="nl-NL"/>
          </a:p>
        </p:txBody>
      </p:sp>
      <p:sp>
        <p:nvSpPr>
          <p:cNvPr id="3" name="Tijdelijke aanduiding voor inhoud 2"/>
          <p:cNvSpPr>
            <a:spLocks noGrp="1"/>
          </p:cNvSpPr>
          <p:nvPr>
            <p:ph idx="1"/>
          </p:nvPr>
        </p:nvSpPr>
        <p:spPr/>
        <p:txBody>
          <a:body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Rectangle 4">
            <a:extLst>
              <a:ext uri="{FF2B5EF4-FFF2-40B4-BE49-F238E27FC236}">
                <a16:creationId xmlns:a16="http://schemas.microsoft.com/office/drawing/2014/main" id="{BA33427C-4888-CD43-92F9-1E69896DE575}"/>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5" name="Rectangle 5">
            <a:extLst>
              <a:ext uri="{FF2B5EF4-FFF2-40B4-BE49-F238E27FC236}">
                <a16:creationId xmlns:a16="http://schemas.microsoft.com/office/drawing/2014/main" id="{77ABB55E-54C9-AA42-918B-52CE4780431D}"/>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6" name="Rectangle 6">
            <a:extLst>
              <a:ext uri="{FF2B5EF4-FFF2-40B4-BE49-F238E27FC236}">
                <a16:creationId xmlns:a16="http://schemas.microsoft.com/office/drawing/2014/main" id="{FC0A1600-6CDC-804B-A0AB-6193DEA9E3E2}"/>
              </a:ext>
            </a:extLst>
          </p:cNvPr>
          <p:cNvSpPr>
            <a:spLocks noGrp="1" noChangeArrowheads="1"/>
          </p:cNvSpPr>
          <p:nvPr>
            <p:ph type="sldNum" sz="quarter" idx="12"/>
          </p:nvPr>
        </p:nvSpPr>
        <p:spPr>
          <a:ln/>
        </p:spPr>
        <p:txBody>
          <a:bodyPr/>
          <a:lstStyle>
            <a:lvl1pPr>
              <a:defRPr/>
            </a:lvl1pPr>
          </a:lstStyle>
          <a:p>
            <a:fld id="{AEADA1ED-3362-284C-B306-649DD26AF337}" type="slidenum">
              <a:rPr lang="en-GB" altLang="nl-NL"/>
              <a:pPr/>
              <a:t>‹nr.›</a:t>
            </a:fld>
            <a:endParaRPr lang="en-GB" altLang="nl-NL"/>
          </a:p>
        </p:txBody>
      </p:sp>
    </p:spTree>
    <p:extLst>
      <p:ext uri="{BB962C8B-B14F-4D97-AF65-F5344CB8AC3E}">
        <p14:creationId xmlns:p14="http://schemas.microsoft.com/office/powerpoint/2010/main" val="27528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BE"/>
              <a:t>Titelstijl van model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a:t>Klik om de tekststijl van het model te bewerken</a:t>
            </a:r>
          </a:p>
        </p:txBody>
      </p:sp>
      <p:sp>
        <p:nvSpPr>
          <p:cNvPr id="4" name="Rectangle 4">
            <a:extLst>
              <a:ext uri="{FF2B5EF4-FFF2-40B4-BE49-F238E27FC236}">
                <a16:creationId xmlns:a16="http://schemas.microsoft.com/office/drawing/2014/main" id="{9ABE13BE-4E8A-8741-9B7F-7697299F06B9}"/>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5" name="Rectangle 5">
            <a:extLst>
              <a:ext uri="{FF2B5EF4-FFF2-40B4-BE49-F238E27FC236}">
                <a16:creationId xmlns:a16="http://schemas.microsoft.com/office/drawing/2014/main" id="{60964780-EFB5-2044-A474-6C6B3F0200BC}"/>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6" name="Rectangle 6">
            <a:extLst>
              <a:ext uri="{FF2B5EF4-FFF2-40B4-BE49-F238E27FC236}">
                <a16:creationId xmlns:a16="http://schemas.microsoft.com/office/drawing/2014/main" id="{0EB9934B-40EE-A44E-909F-9D849AF35AE8}"/>
              </a:ext>
            </a:extLst>
          </p:cNvPr>
          <p:cNvSpPr>
            <a:spLocks noGrp="1" noChangeArrowheads="1"/>
          </p:cNvSpPr>
          <p:nvPr>
            <p:ph type="sldNum" sz="quarter" idx="12"/>
          </p:nvPr>
        </p:nvSpPr>
        <p:spPr>
          <a:ln/>
        </p:spPr>
        <p:txBody>
          <a:bodyPr/>
          <a:lstStyle>
            <a:lvl1pPr>
              <a:defRPr/>
            </a:lvl1pPr>
          </a:lstStyle>
          <a:p>
            <a:fld id="{0CCCBFD6-F5C2-9641-94BF-E3983A52D7D5}" type="slidenum">
              <a:rPr lang="en-GB" altLang="nl-NL"/>
              <a:pPr/>
              <a:t>‹nr.›</a:t>
            </a:fld>
            <a:endParaRPr lang="en-GB" altLang="nl-NL"/>
          </a:p>
        </p:txBody>
      </p:sp>
    </p:spTree>
    <p:extLst>
      <p:ext uri="{BB962C8B-B14F-4D97-AF65-F5344CB8AC3E}">
        <p14:creationId xmlns:p14="http://schemas.microsoft.com/office/powerpoint/2010/main" val="1788920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Titelstijl van model bewerken</a:t>
            </a:r>
            <a:endParaRPr lang="nl-NL"/>
          </a:p>
        </p:txBody>
      </p:sp>
      <p:sp>
        <p:nvSpPr>
          <p:cNvPr id="3" name="Tijdelijke aanduiding voor inhoud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Tijdelijke aanduiding voor inhoud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5" name="Rectangle 4">
            <a:extLst>
              <a:ext uri="{FF2B5EF4-FFF2-40B4-BE49-F238E27FC236}">
                <a16:creationId xmlns:a16="http://schemas.microsoft.com/office/drawing/2014/main" id="{A79C3F5C-5CBD-FF46-973C-0E884D09CF90}"/>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6" name="Rectangle 5">
            <a:extLst>
              <a:ext uri="{FF2B5EF4-FFF2-40B4-BE49-F238E27FC236}">
                <a16:creationId xmlns:a16="http://schemas.microsoft.com/office/drawing/2014/main" id="{CE20ABBF-4DAB-5246-A2D4-51ADA0C64748}"/>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7" name="Rectangle 6">
            <a:extLst>
              <a:ext uri="{FF2B5EF4-FFF2-40B4-BE49-F238E27FC236}">
                <a16:creationId xmlns:a16="http://schemas.microsoft.com/office/drawing/2014/main" id="{BBF448B5-338F-B347-B506-6D4CAE49D2D3}"/>
              </a:ext>
            </a:extLst>
          </p:cNvPr>
          <p:cNvSpPr>
            <a:spLocks noGrp="1" noChangeArrowheads="1"/>
          </p:cNvSpPr>
          <p:nvPr>
            <p:ph type="sldNum" sz="quarter" idx="12"/>
          </p:nvPr>
        </p:nvSpPr>
        <p:spPr>
          <a:ln/>
        </p:spPr>
        <p:txBody>
          <a:bodyPr/>
          <a:lstStyle>
            <a:lvl1pPr>
              <a:defRPr/>
            </a:lvl1pPr>
          </a:lstStyle>
          <a:p>
            <a:fld id="{4F0170D6-CCD7-9747-A264-593CDFF82A79}" type="slidenum">
              <a:rPr lang="en-GB" altLang="nl-NL"/>
              <a:pPr/>
              <a:t>‹nr.›</a:t>
            </a:fld>
            <a:endParaRPr lang="en-GB" altLang="nl-NL"/>
          </a:p>
        </p:txBody>
      </p:sp>
    </p:spTree>
    <p:extLst>
      <p:ext uri="{BB962C8B-B14F-4D97-AF65-F5344CB8AC3E}">
        <p14:creationId xmlns:p14="http://schemas.microsoft.com/office/powerpoint/2010/main" val="312392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BE"/>
              <a:t>Titelstijl van model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7" name="Rectangle 4">
            <a:extLst>
              <a:ext uri="{FF2B5EF4-FFF2-40B4-BE49-F238E27FC236}">
                <a16:creationId xmlns:a16="http://schemas.microsoft.com/office/drawing/2014/main" id="{08C473DF-5065-D74B-AC33-62C967DCFEF4}"/>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8" name="Rectangle 5">
            <a:extLst>
              <a:ext uri="{FF2B5EF4-FFF2-40B4-BE49-F238E27FC236}">
                <a16:creationId xmlns:a16="http://schemas.microsoft.com/office/drawing/2014/main" id="{03C3DCD8-3890-5448-A96D-1CD3AF4DE7CA}"/>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9" name="Rectangle 6">
            <a:extLst>
              <a:ext uri="{FF2B5EF4-FFF2-40B4-BE49-F238E27FC236}">
                <a16:creationId xmlns:a16="http://schemas.microsoft.com/office/drawing/2014/main" id="{B80A60E7-5B66-554D-9694-00E3CBCD5F64}"/>
              </a:ext>
            </a:extLst>
          </p:cNvPr>
          <p:cNvSpPr>
            <a:spLocks noGrp="1" noChangeArrowheads="1"/>
          </p:cNvSpPr>
          <p:nvPr>
            <p:ph type="sldNum" sz="quarter" idx="12"/>
          </p:nvPr>
        </p:nvSpPr>
        <p:spPr>
          <a:ln/>
        </p:spPr>
        <p:txBody>
          <a:bodyPr/>
          <a:lstStyle>
            <a:lvl1pPr>
              <a:defRPr/>
            </a:lvl1pPr>
          </a:lstStyle>
          <a:p>
            <a:fld id="{AA32669C-4105-5A49-9A8A-0FF3F0FB9CA9}" type="slidenum">
              <a:rPr lang="en-GB" altLang="nl-NL"/>
              <a:pPr/>
              <a:t>‹nr.›</a:t>
            </a:fld>
            <a:endParaRPr lang="en-GB" altLang="nl-NL"/>
          </a:p>
        </p:txBody>
      </p:sp>
    </p:spTree>
    <p:extLst>
      <p:ext uri="{BB962C8B-B14F-4D97-AF65-F5344CB8AC3E}">
        <p14:creationId xmlns:p14="http://schemas.microsoft.com/office/powerpoint/2010/main" val="1409012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Titelstijl van model bewerken</a:t>
            </a:r>
            <a:endParaRPr lang="nl-NL"/>
          </a:p>
        </p:txBody>
      </p:sp>
      <p:sp>
        <p:nvSpPr>
          <p:cNvPr id="3" name="Rectangle 4">
            <a:extLst>
              <a:ext uri="{FF2B5EF4-FFF2-40B4-BE49-F238E27FC236}">
                <a16:creationId xmlns:a16="http://schemas.microsoft.com/office/drawing/2014/main" id="{117CB13F-35BC-7D44-8852-1CF27F8D7C89}"/>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4" name="Rectangle 5">
            <a:extLst>
              <a:ext uri="{FF2B5EF4-FFF2-40B4-BE49-F238E27FC236}">
                <a16:creationId xmlns:a16="http://schemas.microsoft.com/office/drawing/2014/main" id="{E492290B-9E5F-CE44-8C3D-04C22BCE0396}"/>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5" name="Rectangle 6">
            <a:extLst>
              <a:ext uri="{FF2B5EF4-FFF2-40B4-BE49-F238E27FC236}">
                <a16:creationId xmlns:a16="http://schemas.microsoft.com/office/drawing/2014/main" id="{1B590ADF-5A3F-984C-BD98-3A1707566632}"/>
              </a:ext>
            </a:extLst>
          </p:cNvPr>
          <p:cNvSpPr>
            <a:spLocks noGrp="1" noChangeArrowheads="1"/>
          </p:cNvSpPr>
          <p:nvPr>
            <p:ph type="sldNum" sz="quarter" idx="12"/>
          </p:nvPr>
        </p:nvSpPr>
        <p:spPr>
          <a:ln/>
        </p:spPr>
        <p:txBody>
          <a:bodyPr/>
          <a:lstStyle>
            <a:lvl1pPr>
              <a:defRPr/>
            </a:lvl1pPr>
          </a:lstStyle>
          <a:p>
            <a:fld id="{F90F3C5D-B830-2B4A-8D37-8CD74395FAEE}" type="slidenum">
              <a:rPr lang="en-GB" altLang="nl-NL"/>
              <a:pPr/>
              <a:t>‹nr.›</a:t>
            </a:fld>
            <a:endParaRPr lang="en-GB" altLang="nl-NL"/>
          </a:p>
        </p:txBody>
      </p:sp>
    </p:spTree>
    <p:extLst>
      <p:ext uri="{BB962C8B-B14F-4D97-AF65-F5344CB8AC3E}">
        <p14:creationId xmlns:p14="http://schemas.microsoft.com/office/powerpoint/2010/main" val="1700151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82A2CF2-17D0-E641-8860-131EFEAC5908}"/>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3" name="Rectangle 5">
            <a:extLst>
              <a:ext uri="{FF2B5EF4-FFF2-40B4-BE49-F238E27FC236}">
                <a16:creationId xmlns:a16="http://schemas.microsoft.com/office/drawing/2014/main" id="{FD1D6DC1-6C30-1848-AAE4-574DE9C01F1C}"/>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4" name="Rectangle 6">
            <a:extLst>
              <a:ext uri="{FF2B5EF4-FFF2-40B4-BE49-F238E27FC236}">
                <a16:creationId xmlns:a16="http://schemas.microsoft.com/office/drawing/2014/main" id="{FC429F30-6705-384F-A946-A00E342611CE}"/>
              </a:ext>
            </a:extLst>
          </p:cNvPr>
          <p:cNvSpPr>
            <a:spLocks noGrp="1" noChangeArrowheads="1"/>
          </p:cNvSpPr>
          <p:nvPr>
            <p:ph type="sldNum" sz="quarter" idx="12"/>
          </p:nvPr>
        </p:nvSpPr>
        <p:spPr>
          <a:ln/>
        </p:spPr>
        <p:txBody>
          <a:bodyPr/>
          <a:lstStyle>
            <a:lvl1pPr>
              <a:defRPr/>
            </a:lvl1pPr>
          </a:lstStyle>
          <a:p>
            <a:fld id="{A1E3C9A4-F090-B94E-895B-284A9E537F2D}" type="slidenum">
              <a:rPr lang="en-GB" altLang="nl-NL"/>
              <a:pPr/>
              <a:t>‹nr.›</a:t>
            </a:fld>
            <a:endParaRPr lang="en-GB" altLang="nl-NL"/>
          </a:p>
        </p:txBody>
      </p:sp>
    </p:spTree>
    <p:extLst>
      <p:ext uri="{BB962C8B-B14F-4D97-AF65-F5344CB8AC3E}">
        <p14:creationId xmlns:p14="http://schemas.microsoft.com/office/powerpoint/2010/main" val="472217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BE"/>
              <a:t>Titelstijl van model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Klik om de tekststijl van het model te bewerken</a:t>
            </a:r>
          </a:p>
        </p:txBody>
      </p:sp>
      <p:sp>
        <p:nvSpPr>
          <p:cNvPr id="5" name="Rectangle 4">
            <a:extLst>
              <a:ext uri="{FF2B5EF4-FFF2-40B4-BE49-F238E27FC236}">
                <a16:creationId xmlns:a16="http://schemas.microsoft.com/office/drawing/2014/main" id="{9C2A49ED-F0C2-3648-B72E-74398B0D3139}"/>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6" name="Rectangle 5">
            <a:extLst>
              <a:ext uri="{FF2B5EF4-FFF2-40B4-BE49-F238E27FC236}">
                <a16:creationId xmlns:a16="http://schemas.microsoft.com/office/drawing/2014/main" id="{101996DA-8839-A043-A62E-653A894103F4}"/>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7" name="Rectangle 6">
            <a:extLst>
              <a:ext uri="{FF2B5EF4-FFF2-40B4-BE49-F238E27FC236}">
                <a16:creationId xmlns:a16="http://schemas.microsoft.com/office/drawing/2014/main" id="{521C7FAE-AAA0-A84C-A098-A8A51A3B1417}"/>
              </a:ext>
            </a:extLst>
          </p:cNvPr>
          <p:cNvSpPr>
            <a:spLocks noGrp="1" noChangeArrowheads="1"/>
          </p:cNvSpPr>
          <p:nvPr>
            <p:ph type="sldNum" sz="quarter" idx="12"/>
          </p:nvPr>
        </p:nvSpPr>
        <p:spPr>
          <a:ln/>
        </p:spPr>
        <p:txBody>
          <a:bodyPr/>
          <a:lstStyle>
            <a:lvl1pPr>
              <a:defRPr/>
            </a:lvl1pPr>
          </a:lstStyle>
          <a:p>
            <a:fld id="{A5204AF4-CA61-9C43-9AD9-420C8DAC6CF7}" type="slidenum">
              <a:rPr lang="en-GB" altLang="nl-NL"/>
              <a:pPr/>
              <a:t>‹nr.›</a:t>
            </a:fld>
            <a:endParaRPr lang="en-GB" altLang="nl-NL"/>
          </a:p>
        </p:txBody>
      </p:sp>
    </p:spTree>
    <p:extLst>
      <p:ext uri="{BB962C8B-B14F-4D97-AF65-F5344CB8AC3E}">
        <p14:creationId xmlns:p14="http://schemas.microsoft.com/office/powerpoint/2010/main" val="2502200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BE"/>
              <a:t>Titelstijl van model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Klik om de tekststijl van het model te bewerken</a:t>
            </a:r>
          </a:p>
        </p:txBody>
      </p:sp>
      <p:sp>
        <p:nvSpPr>
          <p:cNvPr id="5" name="Rectangle 4">
            <a:extLst>
              <a:ext uri="{FF2B5EF4-FFF2-40B4-BE49-F238E27FC236}">
                <a16:creationId xmlns:a16="http://schemas.microsoft.com/office/drawing/2014/main" id="{670EA691-ADAA-5848-98F5-78C76103C770}"/>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6" name="Rectangle 5">
            <a:extLst>
              <a:ext uri="{FF2B5EF4-FFF2-40B4-BE49-F238E27FC236}">
                <a16:creationId xmlns:a16="http://schemas.microsoft.com/office/drawing/2014/main" id="{111D9611-D91A-F445-A33E-B453B94A34A9}"/>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7" name="Rectangle 6">
            <a:extLst>
              <a:ext uri="{FF2B5EF4-FFF2-40B4-BE49-F238E27FC236}">
                <a16:creationId xmlns:a16="http://schemas.microsoft.com/office/drawing/2014/main" id="{497124B6-9840-334F-9A59-D798928746EF}"/>
              </a:ext>
            </a:extLst>
          </p:cNvPr>
          <p:cNvSpPr>
            <a:spLocks noGrp="1" noChangeArrowheads="1"/>
          </p:cNvSpPr>
          <p:nvPr>
            <p:ph type="sldNum" sz="quarter" idx="12"/>
          </p:nvPr>
        </p:nvSpPr>
        <p:spPr>
          <a:ln/>
        </p:spPr>
        <p:txBody>
          <a:bodyPr/>
          <a:lstStyle>
            <a:lvl1pPr>
              <a:defRPr/>
            </a:lvl1pPr>
          </a:lstStyle>
          <a:p>
            <a:fld id="{75C5F146-8031-304B-B1D7-CF752468CAD3}" type="slidenum">
              <a:rPr lang="en-GB" altLang="nl-NL"/>
              <a:pPr/>
              <a:t>‹nr.›</a:t>
            </a:fld>
            <a:endParaRPr lang="en-GB" altLang="nl-NL"/>
          </a:p>
        </p:txBody>
      </p:sp>
    </p:spTree>
    <p:extLst>
      <p:ext uri="{BB962C8B-B14F-4D97-AF65-F5344CB8AC3E}">
        <p14:creationId xmlns:p14="http://schemas.microsoft.com/office/powerpoint/2010/main" val="3340937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BFD30FB-C050-2942-A15E-57EEA1BD9D7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nl-NL"/>
              <a:t>Click to edit Master title style</a:t>
            </a:r>
          </a:p>
        </p:txBody>
      </p:sp>
      <p:sp>
        <p:nvSpPr>
          <p:cNvPr id="1027" name="Rectangle 3">
            <a:extLst>
              <a:ext uri="{FF2B5EF4-FFF2-40B4-BE49-F238E27FC236}">
                <a16:creationId xmlns:a16="http://schemas.microsoft.com/office/drawing/2014/main" id="{64FF2FB4-D547-0F48-A70F-2FCD81BCBC1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nl-NL"/>
              <a:t>Click to edit Master text styles</a:t>
            </a:r>
          </a:p>
          <a:p>
            <a:pPr lvl="1"/>
            <a:r>
              <a:rPr lang="en-GB" altLang="nl-NL"/>
              <a:t>Second level</a:t>
            </a:r>
          </a:p>
          <a:p>
            <a:pPr lvl="2"/>
            <a:r>
              <a:rPr lang="en-GB" altLang="nl-NL"/>
              <a:t>Third level</a:t>
            </a:r>
          </a:p>
          <a:p>
            <a:pPr lvl="3"/>
            <a:r>
              <a:rPr lang="en-GB" altLang="nl-NL"/>
              <a:t>Fourth level</a:t>
            </a:r>
          </a:p>
          <a:p>
            <a:pPr lvl="4"/>
            <a:r>
              <a:rPr lang="en-GB" altLang="nl-NL"/>
              <a:t>Fifth level</a:t>
            </a:r>
          </a:p>
        </p:txBody>
      </p:sp>
      <p:sp>
        <p:nvSpPr>
          <p:cNvPr id="1028" name="Rectangle 4">
            <a:extLst>
              <a:ext uri="{FF2B5EF4-FFF2-40B4-BE49-F238E27FC236}">
                <a16:creationId xmlns:a16="http://schemas.microsoft.com/office/drawing/2014/main" id="{8424A0B4-EA88-8D45-A18C-6D889873082B}"/>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ＭＳ Ｐゴシック" charset="0"/>
              </a:defRPr>
            </a:lvl1pPr>
          </a:lstStyle>
          <a:p>
            <a:pPr>
              <a:defRPr/>
            </a:pPr>
            <a:endParaRPr lang="en-GB" altLang="nl-NL"/>
          </a:p>
        </p:txBody>
      </p:sp>
      <p:sp>
        <p:nvSpPr>
          <p:cNvPr id="1029" name="Rectangle 5">
            <a:extLst>
              <a:ext uri="{FF2B5EF4-FFF2-40B4-BE49-F238E27FC236}">
                <a16:creationId xmlns:a16="http://schemas.microsoft.com/office/drawing/2014/main" id="{A52F1E22-66FE-8543-BF6F-2454CC9B144B}"/>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ＭＳ Ｐゴシック" charset="0"/>
              </a:defRPr>
            </a:lvl1pPr>
          </a:lstStyle>
          <a:p>
            <a:pPr>
              <a:defRPr/>
            </a:pPr>
            <a:endParaRPr lang="en-GB" altLang="nl-NL"/>
          </a:p>
        </p:txBody>
      </p:sp>
      <p:sp>
        <p:nvSpPr>
          <p:cNvPr id="1030" name="Rectangle 6">
            <a:extLst>
              <a:ext uri="{FF2B5EF4-FFF2-40B4-BE49-F238E27FC236}">
                <a16:creationId xmlns:a16="http://schemas.microsoft.com/office/drawing/2014/main" id="{57FC36D6-D9EC-7B46-97E5-49C9FCE476ED}"/>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400"/>
            </a:lvl1pPr>
          </a:lstStyle>
          <a:p>
            <a:fld id="{8E8E9EB3-BAED-BE4E-9492-8433907ADD8C}" type="slidenum">
              <a:rPr lang="en-GB" altLang="nl-NL"/>
              <a:pPr/>
              <a:t>‹nr.›</a:t>
            </a:fld>
            <a:endParaRPr lang="en-GB" alt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89795BEC-CBDF-FF4F-8E92-FF246140DE9A}"/>
              </a:ext>
            </a:extLst>
          </p:cNvPr>
          <p:cNvSpPr/>
          <p:nvPr/>
        </p:nvSpPr>
        <p:spPr>
          <a:xfrm>
            <a:off x="0" y="0"/>
            <a:ext cx="9144000" cy="2554545"/>
          </a:xfrm>
          <a:prstGeom prst="rect">
            <a:avLst/>
          </a:prstGeom>
        </p:spPr>
        <p:txBody>
          <a:bodyPr wrap="square">
            <a:spAutoFit/>
          </a:bodyPr>
          <a:lstStyle/>
          <a:p>
            <a:pPr algn="ctr"/>
            <a:endParaRPr lang="nl-BE" sz="3200" b="1" i="1" dirty="0">
              <a:solidFill>
                <a:srgbClr val="002060"/>
              </a:solidFill>
              <a:latin typeface="Arial" panose="020B0604020202020204" pitchFamily="34" charset="0"/>
            </a:endParaRPr>
          </a:p>
          <a:p>
            <a:pPr algn="ctr"/>
            <a:r>
              <a:rPr lang="nl-BE" sz="3200" b="1" i="1" dirty="0">
                <a:solidFill>
                  <a:srgbClr val="002060"/>
                </a:solidFill>
                <a:latin typeface="Arial" panose="020B0604020202020204" pitchFamily="34" charset="0"/>
              </a:rPr>
              <a:t>Welkom op de achttiende virtuele rondleiding </a:t>
            </a:r>
          </a:p>
          <a:p>
            <a:pPr algn="ctr"/>
            <a:r>
              <a:rPr lang="nl-BE" sz="3200" b="1" i="1" dirty="0">
                <a:solidFill>
                  <a:srgbClr val="002060"/>
                </a:solidFill>
                <a:latin typeface="Arial" panose="020B0604020202020204" pitchFamily="34" charset="0"/>
              </a:rPr>
              <a:t>in de Plantentuin</a:t>
            </a:r>
          </a:p>
          <a:p>
            <a:pPr algn="ctr"/>
            <a:endParaRPr lang="nl-BE" sz="3200" b="1" i="1" dirty="0">
              <a:solidFill>
                <a:srgbClr val="002060"/>
              </a:solidFill>
              <a:latin typeface="Arial" panose="020B0604020202020204" pitchFamily="34" charset="0"/>
            </a:endParaRPr>
          </a:p>
          <a:p>
            <a:pPr algn="ctr"/>
            <a:r>
              <a:rPr lang="nl-BE" sz="3200" b="1" i="1" dirty="0">
                <a:solidFill>
                  <a:srgbClr val="002060"/>
                </a:solidFill>
                <a:latin typeface="Arial" panose="020B0604020202020204" pitchFamily="34" charset="0"/>
              </a:rPr>
              <a:t>woensdag 24 maart 2022</a:t>
            </a:r>
            <a:endParaRPr lang="nl-BE" sz="3200" dirty="0">
              <a:latin typeface="Arial" panose="020B0604020202020204" pitchFamily="34" charset="0"/>
            </a:endParaRPr>
          </a:p>
        </p:txBody>
      </p:sp>
    </p:spTree>
    <p:extLst>
      <p:ext uri="{BB962C8B-B14F-4D97-AF65-F5344CB8AC3E}">
        <p14:creationId xmlns:p14="http://schemas.microsoft.com/office/powerpoint/2010/main" val="1440029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bloem, plant&#10;&#10;Automatisch gegenereerde beschrijving">
            <a:extLst>
              <a:ext uri="{FF2B5EF4-FFF2-40B4-BE49-F238E27FC236}">
                <a16:creationId xmlns:a16="http://schemas.microsoft.com/office/drawing/2014/main" id="{7BEF4EBF-5D1F-BB47-9114-026F0131CC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04669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bloem&#10;&#10;Automatisch gegenereerde beschrijving">
            <a:extLst>
              <a:ext uri="{FF2B5EF4-FFF2-40B4-BE49-F238E27FC236}">
                <a16:creationId xmlns:a16="http://schemas.microsoft.com/office/drawing/2014/main" id="{859E1432-8EF0-7242-A3BD-EBD86B0B26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69747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gras, plant&#10;&#10;Automatisch gegenereerde beschrijving">
            <a:extLst>
              <a:ext uri="{FF2B5EF4-FFF2-40B4-BE49-F238E27FC236}">
                <a16:creationId xmlns:a16="http://schemas.microsoft.com/office/drawing/2014/main" id="{173E95A1-4043-E94E-AD2D-0B19FF235F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5836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gras, plant&#10;&#10;Automatisch gegenereerde beschrijving">
            <a:extLst>
              <a:ext uri="{FF2B5EF4-FFF2-40B4-BE49-F238E27FC236}">
                <a16:creationId xmlns:a16="http://schemas.microsoft.com/office/drawing/2014/main" id="{8CE2EB0B-7E06-1C4E-B715-71D9ED35BF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54682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 lucht, boom&#10;&#10;Automatisch gegenereerde beschrijving">
            <a:extLst>
              <a:ext uri="{FF2B5EF4-FFF2-40B4-BE49-F238E27FC236}">
                <a16:creationId xmlns:a16="http://schemas.microsoft.com/office/drawing/2014/main" id="{5B8D12AA-F2C1-D64D-A566-BCB2F9EACB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238751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gras, lucht&#10;&#10;Automatisch gegenereerde beschrijving">
            <a:extLst>
              <a:ext uri="{FF2B5EF4-FFF2-40B4-BE49-F238E27FC236}">
                <a16:creationId xmlns:a16="http://schemas.microsoft.com/office/drawing/2014/main" id="{488396FF-9933-B84D-8B41-F361985E92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135519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gras, plant&#10;&#10;Automatisch gegenereerde beschrijving">
            <a:extLst>
              <a:ext uri="{FF2B5EF4-FFF2-40B4-BE49-F238E27FC236}">
                <a16:creationId xmlns:a16="http://schemas.microsoft.com/office/drawing/2014/main" id="{FA6E04E2-E235-B643-B215-0C2DD1D321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933160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tuin, plant, struiken&#10;&#10;Automatisch gegenereerde beschrijving">
            <a:extLst>
              <a:ext uri="{FF2B5EF4-FFF2-40B4-BE49-F238E27FC236}">
                <a16:creationId xmlns:a16="http://schemas.microsoft.com/office/drawing/2014/main" id="{C4633195-138D-2940-93D3-450395137B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12709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groen, buiten, blad&#10;&#10;Automatisch gegenereerde beschrijving">
            <a:extLst>
              <a:ext uri="{FF2B5EF4-FFF2-40B4-BE49-F238E27FC236}">
                <a16:creationId xmlns:a16="http://schemas.microsoft.com/office/drawing/2014/main" id="{B0DACA2F-AA28-6D43-8CAD-FD2B6E272D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65714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1E6E639-5E0E-2B4E-B824-4A5491E2D0F5}"/>
              </a:ext>
            </a:extLst>
          </p:cNvPr>
          <p:cNvSpPr/>
          <p:nvPr/>
        </p:nvSpPr>
        <p:spPr>
          <a:xfrm>
            <a:off x="1844824" y="2890391"/>
            <a:ext cx="5454352" cy="1077218"/>
          </a:xfrm>
          <a:prstGeom prst="rect">
            <a:avLst/>
          </a:prstGeom>
        </p:spPr>
        <p:txBody>
          <a:bodyPr wrap="square">
            <a:spAutoFit/>
          </a:bodyPr>
          <a:lstStyle/>
          <a:p>
            <a:pPr algn="ctr"/>
            <a:r>
              <a:rPr lang="nl-BE" sz="3200" b="1" i="1" dirty="0">
                <a:solidFill>
                  <a:srgbClr val="002060"/>
                </a:solidFill>
                <a:latin typeface="Helvetica" pitchFamily="2" charset="0"/>
              </a:rPr>
              <a:t>Sequoiadendron</a:t>
            </a:r>
          </a:p>
          <a:p>
            <a:pPr algn="ctr"/>
            <a:r>
              <a:rPr lang="nl-BE" sz="3200" b="1" i="1" dirty="0">
                <a:solidFill>
                  <a:srgbClr val="002060"/>
                </a:solidFill>
                <a:latin typeface="Helvetica" pitchFamily="2" charset="0"/>
              </a:rPr>
              <a:t>SEQ</a:t>
            </a:r>
            <a:endParaRPr lang="nl-BE" sz="3200" dirty="0"/>
          </a:p>
        </p:txBody>
      </p:sp>
    </p:spTree>
    <p:extLst>
      <p:ext uri="{BB962C8B-B14F-4D97-AF65-F5344CB8AC3E}">
        <p14:creationId xmlns:p14="http://schemas.microsoft.com/office/powerpoint/2010/main" val="1423180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1E6E639-5E0E-2B4E-B824-4A5491E2D0F5}"/>
              </a:ext>
            </a:extLst>
          </p:cNvPr>
          <p:cNvSpPr/>
          <p:nvPr/>
        </p:nvSpPr>
        <p:spPr>
          <a:xfrm>
            <a:off x="1844824" y="2818954"/>
            <a:ext cx="5454352" cy="1077218"/>
          </a:xfrm>
          <a:prstGeom prst="rect">
            <a:avLst/>
          </a:prstGeom>
        </p:spPr>
        <p:txBody>
          <a:bodyPr wrap="square">
            <a:spAutoFit/>
          </a:bodyPr>
          <a:lstStyle/>
          <a:p>
            <a:pPr algn="ctr"/>
            <a:r>
              <a:rPr lang="nl-BE" sz="3200" b="1" i="1" dirty="0">
                <a:solidFill>
                  <a:srgbClr val="002060"/>
                </a:solidFill>
                <a:latin typeface="Helvetica" pitchFamily="2" charset="0"/>
              </a:rPr>
              <a:t>Rotstuin</a:t>
            </a:r>
          </a:p>
          <a:p>
            <a:pPr algn="ctr"/>
            <a:r>
              <a:rPr lang="nl-BE" sz="3200" b="1" i="1" dirty="0">
                <a:solidFill>
                  <a:srgbClr val="002060"/>
                </a:solidFill>
                <a:latin typeface="Helvetica" pitchFamily="2" charset="0"/>
              </a:rPr>
              <a:t>RTS</a:t>
            </a:r>
            <a:endParaRPr lang="nl-BE" sz="3200" dirty="0"/>
          </a:p>
        </p:txBody>
      </p:sp>
    </p:spTree>
    <p:extLst>
      <p:ext uri="{BB962C8B-B14F-4D97-AF65-F5344CB8AC3E}">
        <p14:creationId xmlns:p14="http://schemas.microsoft.com/office/powerpoint/2010/main" val="42338234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plant&#10;&#10;Automatisch gegenereerde beschrijving">
            <a:extLst>
              <a:ext uri="{FF2B5EF4-FFF2-40B4-BE49-F238E27FC236}">
                <a16:creationId xmlns:a16="http://schemas.microsoft.com/office/drawing/2014/main" id="{88EF70B5-11BC-9746-8DD0-6D2E48FB96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16783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boom, welig&#10;&#10;Automatisch gegenereerde beschrijving">
            <a:extLst>
              <a:ext uri="{FF2B5EF4-FFF2-40B4-BE49-F238E27FC236}">
                <a16:creationId xmlns:a16="http://schemas.microsoft.com/office/drawing/2014/main" id="{B21635A5-EE7B-1D46-9BCE-5DDF9803F1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05747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1E6E639-5E0E-2B4E-B824-4A5491E2D0F5}"/>
              </a:ext>
            </a:extLst>
          </p:cNvPr>
          <p:cNvSpPr/>
          <p:nvPr/>
        </p:nvSpPr>
        <p:spPr>
          <a:xfrm>
            <a:off x="1844824" y="2818954"/>
            <a:ext cx="5454352" cy="1077218"/>
          </a:xfrm>
          <a:prstGeom prst="rect">
            <a:avLst/>
          </a:prstGeom>
        </p:spPr>
        <p:txBody>
          <a:bodyPr wrap="square">
            <a:spAutoFit/>
          </a:bodyPr>
          <a:lstStyle/>
          <a:p>
            <a:pPr algn="ctr"/>
            <a:r>
              <a:rPr lang="nl-BE" sz="3200" b="1" i="1" dirty="0">
                <a:solidFill>
                  <a:srgbClr val="002060"/>
                </a:solidFill>
                <a:latin typeface="Helvetica" pitchFamily="2" charset="0"/>
              </a:rPr>
              <a:t>Systematiek Eudicotylen</a:t>
            </a:r>
          </a:p>
          <a:p>
            <a:pPr algn="ctr"/>
            <a:r>
              <a:rPr lang="nl-BE" sz="3200" b="1" i="1" dirty="0">
                <a:solidFill>
                  <a:srgbClr val="002060"/>
                </a:solidFill>
                <a:latin typeface="Helvetica" pitchFamily="2" charset="0"/>
              </a:rPr>
              <a:t>SEU</a:t>
            </a:r>
            <a:endParaRPr lang="nl-BE" sz="3200" dirty="0"/>
          </a:p>
        </p:txBody>
      </p:sp>
    </p:spTree>
    <p:extLst>
      <p:ext uri="{BB962C8B-B14F-4D97-AF65-F5344CB8AC3E}">
        <p14:creationId xmlns:p14="http://schemas.microsoft.com/office/powerpoint/2010/main" val="3994569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10;&#10;Automatisch gegenereerde beschrijving">
            <a:extLst>
              <a:ext uri="{FF2B5EF4-FFF2-40B4-BE49-F238E27FC236}">
                <a16:creationId xmlns:a16="http://schemas.microsoft.com/office/drawing/2014/main" id="{1A3E7CE5-5995-F148-A842-8631A97F6C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88192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lucht, buiten, huis, straat&#10;&#10;Automatisch gegenereerde beschrijving">
            <a:extLst>
              <a:ext uri="{FF2B5EF4-FFF2-40B4-BE49-F238E27FC236}">
                <a16:creationId xmlns:a16="http://schemas.microsoft.com/office/drawing/2014/main" id="{AF8A904E-BC14-1C48-ACAC-0E9A50D052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552878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ond, buiten&#10;&#10;Automatisch gegenereerde beschrijving">
            <a:extLst>
              <a:ext uri="{FF2B5EF4-FFF2-40B4-BE49-F238E27FC236}">
                <a16:creationId xmlns:a16="http://schemas.microsoft.com/office/drawing/2014/main" id="{3559F8CE-8F29-1241-960B-3F30FB7909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463349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plant&#10;&#10;Automatisch gegenereerde beschrijving">
            <a:extLst>
              <a:ext uri="{FF2B5EF4-FFF2-40B4-BE49-F238E27FC236}">
                <a16:creationId xmlns:a16="http://schemas.microsoft.com/office/drawing/2014/main" id="{E97852C5-71F5-7C45-BC40-4950ECE8E6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099192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10;&#10;Automatisch gegenereerde beschrijving">
            <a:extLst>
              <a:ext uri="{FF2B5EF4-FFF2-40B4-BE49-F238E27FC236}">
                <a16:creationId xmlns:a16="http://schemas.microsoft.com/office/drawing/2014/main" id="{4F3B1A47-8024-A440-AD38-A8DBD7C221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495061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plant, boom&#10;&#10;Automatisch gegenereerde beschrijving">
            <a:extLst>
              <a:ext uri="{FF2B5EF4-FFF2-40B4-BE49-F238E27FC236}">
                <a16:creationId xmlns:a16="http://schemas.microsoft.com/office/drawing/2014/main" id="{BF9BB4E7-164D-3F4D-AA57-D79546C0B7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978110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1E6E639-5E0E-2B4E-B824-4A5491E2D0F5}"/>
              </a:ext>
            </a:extLst>
          </p:cNvPr>
          <p:cNvSpPr/>
          <p:nvPr/>
        </p:nvSpPr>
        <p:spPr>
          <a:xfrm>
            <a:off x="1043608" y="2906953"/>
            <a:ext cx="7056784" cy="1077218"/>
          </a:xfrm>
          <a:prstGeom prst="rect">
            <a:avLst/>
          </a:prstGeom>
        </p:spPr>
        <p:txBody>
          <a:bodyPr wrap="square">
            <a:spAutoFit/>
          </a:bodyPr>
          <a:lstStyle/>
          <a:p>
            <a:pPr algn="ctr"/>
            <a:r>
              <a:rPr lang="nl-BE" sz="3200" b="1" i="1" dirty="0">
                <a:solidFill>
                  <a:srgbClr val="002060"/>
                </a:solidFill>
                <a:latin typeface="Helvetica" pitchFamily="2" charset="0"/>
              </a:rPr>
              <a:t>Rand Grote Vijver</a:t>
            </a:r>
          </a:p>
          <a:p>
            <a:pPr algn="ctr"/>
            <a:r>
              <a:rPr lang="nl-BE" sz="3200" b="1" i="1" dirty="0">
                <a:solidFill>
                  <a:srgbClr val="002060"/>
                </a:solidFill>
                <a:latin typeface="Helvetica" pitchFamily="2" charset="0"/>
              </a:rPr>
              <a:t>GRV</a:t>
            </a:r>
          </a:p>
        </p:txBody>
      </p:sp>
    </p:spTree>
    <p:extLst>
      <p:ext uri="{BB962C8B-B14F-4D97-AF65-F5344CB8AC3E}">
        <p14:creationId xmlns:p14="http://schemas.microsoft.com/office/powerpoint/2010/main" val="3202256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rots, plant&#10;&#10;Automatisch gegenereerde beschrijving">
            <a:extLst>
              <a:ext uri="{FF2B5EF4-FFF2-40B4-BE49-F238E27FC236}">
                <a16:creationId xmlns:a16="http://schemas.microsoft.com/office/drawing/2014/main" id="{5DA7EECE-044F-0445-BF27-0EDD3D3DFE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492608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lucht, boom, steen&#10;&#10;Automatisch gegenereerde beschrijving">
            <a:extLst>
              <a:ext uri="{FF2B5EF4-FFF2-40B4-BE49-F238E27FC236}">
                <a16:creationId xmlns:a16="http://schemas.microsoft.com/office/drawing/2014/main" id="{D553D80C-D20F-9848-9CCB-CC9FDD6B63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118623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10;&#10;Automatisch gegenereerde beschrijving">
            <a:extLst>
              <a:ext uri="{FF2B5EF4-FFF2-40B4-BE49-F238E27FC236}">
                <a16:creationId xmlns:a16="http://schemas.microsoft.com/office/drawing/2014/main" id="{ED49AAD6-C57F-4C46-BD9E-CDD9B6FF10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48917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lucht&#10;&#10;Automatisch gegenereerde beschrijving">
            <a:extLst>
              <a:ext uri="{FF2B5EF4-FFF2-40B4-BE49-F238E27FC236}">
                <a16:creationId xmlns:a16="http://schemas.microsoft.com/office/drawing/2014/main" id="{D330F71D-F59D-1946-A475-A52A60190E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013642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gras, lucht&#10;&#10;Automatisch gegenereerde beschrijving">
            <a:extLst>
              <a:ext uri="{FF2B5EF4-FFF2-40B4-BE49-F238E27FC236}">
                <a16:creationId xmlns:a16="http://schemas.microsoft.com/office/drawing/2014/main" id="{6DE7892D-7B37-F749-A879-3C62865B5F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399839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lucht, plant&#10;&#10;Automatisch gegenereerde beschrijving">
            <a:extLst>
              <a:ext uri="{FF2B5EF4-FFF2-40B4-BE49-F238E27FC236}">
                <a16:creationId xmlns:a16="http://schemas.microsoft.com/office/drawing/2014/main" id="{5287DB37-AD0F-6F4A-95EF-17AAD6AA7F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608227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bos&#10;&#10;Automatisch gegenereerde beschrijving">
            <a:extLst>
              <a:ext uri="{FF2B5EF4-FFF2-40B4-BE49-F238E27FC236}">
                <a16:creationId xmlns:a16="http://schemas.microsoft.com/office/drawing/2014/main" id="{7F310C84-6E87-CC4F-B8AC-205FB6D2E4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443752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lucht, plant&#10;&#10;Automatisch gegenereerde beschrijving">
            <a:extLst>
              <a:ext uri="{FF2B5EF4-FFF2-40B4-BE49-F238E27FC236}">
                <a16:creationId xmlns:a16="http://schemas.microsoft.com/office/drawing/2014/main" id="{392F37D6-81B4-2E41-A05B-D17A94C810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057002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lucht, plant&#10;&#10;Automatisch gegenereerde beschrijving">
            <a:extLst>
              <a:ext uri="{FF2B5EF4-FFF2-40B4-BE49-F238E27FC236}">
                <a16:creationId xmlns:a16="http://schemas.microsoft.com/office/drawing/2014/main" id="{9A995262-333A-F647-8C5D-FDF85BB449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049951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10;&#10;Automatisch gegenereerde beschrijving">
            <a:extLst>
              <a:ext uri="{FF2B5EF4-FFF2-40B4-BE49-F238E27FC236}">
                <a16:creationId xmlns:a16="http://schemas.microsoft.com/office/drawing/2014/main" id="{357A5D5F-90FA-ED42-A529-10F3AC3D53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43065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1E6E639-5E0E-2B4E-B824-4A5491E2D0F5}"/>
              </a:ext>
            </a:extLst>
          </p:cNvPr>
          <p:cNvSpPr/>
          <p:nvPr/>
        </p:nvSpPr>
        <p:spPr>
          <a:xfrm>
            <a:off x="1801974" y="2818954"/>
            <a:ext cx="5540052" cy="1077218"/>
          </a:xfrm>
          <a:prstGeom prst="rect">
            <a:avLst/>
          </a:prstGeom>
        </p:spPr>
        <p:txBody>
          <a:bodyPr wrap="square">
            <a:spAutoFit/>
          </a:bodyPr>
          <a:lstStyle/>
          <a:p>
            <a:pPr algn="ctr"/>
            <a:r>
              <a:rPr lang="nl-BE" sz="3200" b="1" i="1" dirty="0">
                <a:solidFill>
                  <a:srgbClr val="002060"/>
                </a:solidFill>
                <a:latin typeface="Helvetica" pitchFamily="2" charset="0"/>
              </a:rPr>
              <a:t>Arboretum</a:t>
            </a:r>
          </a:p>
          <a:p>
            <a:pPr algn="ctr"/>
            <a:r>
              <a:rPr lang="nl-BE" sz="3200" b="1" i="1" dirty="0">
                <a:solidFill>
                  <a:srgbClr val="002060"/>
                </a:solidFill>
                <a:latin typeface="Helvetica" pitchFamily="2" charset="0"/>
              </a:rPr>
              <a:t>AAM &amp; AAZ &amp; AEU</a:t>
            </a:r>
          </a:p>
        </p:txBody>
      </p:sp>
    </p:spTree>
    <p:extLst>
      <p:ext uri="{BB962C8B-B14F-4D97-AF65-F5344CB8AC3E}">
        <p14:creationId xmlns:p14="http://schemas.microsoft.com/office/powerpoint/2010/main" val="4172945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 plant, bloem&#10;&#10;Automatisch gegenereerde beschrijving">
            <a:extLst>
              <a:ext uri="{FF2B5EF4-FFF2-40B4-BE49-F238E27FC236}">
                <a16:creationId xmlns:a16="http://schemas.microsoft.com/office/drawing/2014/main" id="{2D83979B-4930-364E-8295-FB72988BD0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201542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ond, buiten, plant, stof&#10;&#10;Automatisch gegenereerde beschrijving">
            <a:extLst>
              <a:ext uri="{FF2B5EF4-FFF2-40B4-BE49-F238E27FC236}">
                <a16:creationId xmlns:a16="http://schemas.microsoft.com/office/drawing/2014/main" id="{A1B69A0E-7D0A-D642-A73C-BD58AB04BC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241518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bos&#10;&#10;Automatisch gegenereerde beschrijving">
            <a:extLst>
              <a:ext uri="{FF2B5EF4-FFF2-40B4-BE49-F238E27FC236}">
                <a16:creationId xmlns:a16="http://schemas.microsoft.com/office/drawing/2014/main" id="{451FD270-FC6E-3F42-9413-0F979EC403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137169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10;&#10;Automatisch gegenereerde beschrijving">
            <a:extLst>
              <a:ext uri="{FF2B5EF4-FFF2-40B4-BE49-F238E27FC236}">
                <a16:creationId xmlns:a16="http://schemas.microsoft.com/office/drawing/2014/main" id="{BBAF4022-291C-E240-B017-6FB9DC3386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25433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groen, plant&#10;&#10;Automatisch gegenereerde beschrijving">
            <a:extLst>
              <a:ext uri="{FF2B5EF4-FFF2-40B4-BE49-F238E27FC236}">
                <a16:creationId xmlns:a16="http://schemas.microsoft.com/office/drawing/2014/main" id="{37B9F43D-5DD6-6749-93AC-013B80C58F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151456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groen, plant&#10;&#10;Automatisch gegenereerde beschrijving">
            <a:extLst>
              <a:ext uri="{FF2B5EF4-FFF2-40B4-BE49-F238E27FC236}">
                <a16:creationId xmlns:a16="http://schemas.microsoft.com/office/drawing/2014/main" id="{8A437369-022B-2B47-A482-F566FD5D50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529931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plant, struiken&#10;&#10;Automatisch gegenereerde beschrijving">
            <a:extLst>
              <a:ext uri="{FF2B5EF4-FFF2-40B4-BE49-F238E27FC236}">
                <a16:creationId xmlns:a16="http://schemas.microsoft.com/office/drawing/2014/main" id="{7DD80AFD-58CC-114D-BA6E-6C7341DF9C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722802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buiten, boom, bloem, plant&#10;&#10;Automatisch gegenereerde beschrijving">
            <a:extLst>
              <a:ext uri="{FF2B5EF4-FFF2-40B4-BE49-F238E27FC236}">
                <a16:creationId xmlns:a16="http://schemas.microsoft.com/office/drawing/2014/main" id="{594355A7-E77B-F449-A9F3-2451FE9B11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985051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30C553-CB9F-384C-9055-BE5D20C4F470}"/>
              </a:ext>
            </a:extLst>
          </p:cNvPr>
          <p:cNvSpPr>
            <a:spLocks noGrp="1"/>
          </p:cNvSpPr>
          <p:nvPr>
            <p:ph type="title"/>
          </p:nvPr>
        </p:nvSpPr>
        <p:spPr>
          <a:xfrm>
            <a:off x="685800" y="2786063"/>
            <a:ext cx="7772400" cy="1143000"/>
          </a:xfrm>
        </p:spPr>
        <p:txBody>
          <a:bodyPr/>
          <a:lstStyle/>
          <a:p>
            <a:r>
              <a:rPr lang="nl-BE" sz="3200" b="1" i="1" dirty="0">
                <a:solidFill>
                  <a:srgbClr val="002060"/>
                </a:solidFill>
                <a:latin typeface="Helvetica" pitchFamily="2" charset="0"/>
              </a:rPr>
              <a:t>Planten en Mensen</a:t>
            </a:r>
            <a:br>
              <a:rPr lang="nl-BE" sz="3200" b="1" i="1" dirty="0">
                <a:solidFill>
                  <a:srgbClr val="002060"/>
                </a:solidFill>
                <a:latin typeface="Helvetica" pitchFamily="2" charset="0"/>
              </a:rPr>
            </a:br>
            <a:r>
              <a:rPr lang="nl-BE" sz="3200" b="1" i="1" dirty="0">
                <a:solidFill>
                  <a:srgbClr val="002060"/>
                </a:solidFill>
                <a:latin typeface="Helvetica" pitchFamily="2" charset="0"/>
              </a:rPr>
              <a:t>PLM</a:t>
            </a:r>
          </a:p>
        </p:txBody>
      </p:sp>
    </p:spTree>
    <p:extLst>
      <p:ext uri="{BB962C8B-B14F-4D97-AF65-F5344CB8AC3E}">
        <p14:creationId xmlns:p14="http://schemas.microsoft.com/office/powerpoint/2010/main" val="39329086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ond, buiten, teken, straat&#10;&#10;Automatisch gegenereerde beschrijving">
            <a:extLst>
              <a:ext uri="{FF2B5EF4-FFF2-40B4-BE49-F238E27FC236}">
                <a16:creationId xmlns:a16="http://schemas.microsoft.com/office/drawing/2014/main" id="{A9640D6D-868D-854C-AE59-5EC7D77EA2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294913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4B0367EE-8605-C94C-9F87-69903434C5C4}"/>
              </a:ext>
            </a:extLst>
          </p:cNvPr>
          <p:cNvSpPr/>
          <p:nvPr/>
        </p:nvSpPr>
        <p:spPr>
          <a:xfrm>
            <a:off x="2286000" y="2634288"/>
            <a:ext cx="4572000" cy="1077218"/>
          </a:xfrm>
          <a:prstGeom prst="rect">
            <a:avLst/>
          </a:prstGeom>
        </p:spPr>
        <p:txBody>
          <a:bodyPr>
            <a:spAutoFit/>
          </a:bodyPr>
          <a:lstStyle/>
          <a:p>
            <a:pPr algn="ctr"/>
            <a:r>
              <a:rPr lang="nl-BE" sz="3200" b="1" i="1" dirty="0">
                <a:solidFill>
                  <a:srgbClr val="002060"/>
                </a:solidFill>
                <a:latin typeface="Helvetica" pitchFamily="2" charset="0"/>
              </a:rPr>
              <a:t>Mediterranea</a:t>
            </a:r>
          </a:p>
          <a:p>
            <a:pPr algn="ctr"/>
            <a:r>
              <a:rPr lang="nl-BE" sz="3200" b="1" i="1" dirty="0">
                <a:solidFill>
                  <a:srgbClr val="002060"/>
                </a:solidFill>
                <a:latin typeface="Helvetica" pitchFamily="2" charset="0"/>
              </a:rPr>
              <a:t>MDT</a:t>
            </a:r>
            <a:endParaRPr lang="nl-BE" sz="3200" dirty="0"/>
          </a:p>
        </p:txBody>
      </p:sp>
    </p:spTree>
    <p:extLst>
      <p:ext uri="{BB962C8B-B14F-4D97-AF65-F5344CB8AC3E}">
        <p14:creationId xmlns:p14="http://schemas.microsoft.com/office/powerpoint/2010/main" val="681039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 rots, grond&#10;&#10;Automatisch gegenereerde beschrijving">
            <a:extLst>
              <a:ext uri="{FF2B5EF4-FFF2-40B4-BE49-F238E27FC236}">
                <a16:creationId xmlns:a16="http://schemas.microsoft.com/office/drawing/2014/main" id="{25D8D027-6FF1-4042-AF43-D54F265B0F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821636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rots, grond, rotsachtig&#10;&#10;Automatisch gegenereerde beschrijving">
            <a:extLst>
              <a:ext uri="{FF2B5EF4-FFF2-40B4-BE49-F238E27FC236}">
                <a16:creationId xmlns:a16="http://schemas.microsoft.com/office/drawing/2014/main" id="{B9C16EDC-84E2-8841-B584-618D3C55E0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512257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10;&#10;Automatisch gegenereerde beschrijving">
            <a:extLst>
              <a:ext uri="{FF2B5EF4-FFF2-40B4-BE49-F238E27FC236}">
                <a16:creationId xmlns:a16="http://schemas.microsoft.com/office/drawing/2014/main" id="{10A8D848-4299-194E-BB82-18DEED5FC5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100248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groen&#10;&#10;Automatisch gegenereerde beschrijving">
            <a:extLst>
              <a:ext uri="{FF2B5EF4-FFF2-40B4-BE49-F238E27FC236}">
                <a16:creationId xmlns:a16="http://schemas.microsoft.com/office/drawing/2014/main" id="{53BA4B69-622B-6B4B-9537-4BB9D4830E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500735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ond, buiten, rots, plant&#10;&#10;Automatisch gegenereerde beschrijving">
            <a:extLst>
              <a:ext uri="{FF2B5EF4-FFF2-40B4-BE49-F238E27FC236}">
                <a16:creationId xmlns:a16="http://schemas.microsoft.com/office/drawing/2014/main" id="{62DBB43D-DD02-EB4F-ACA3-40F8737168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045036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plant, aarde&#10;&#10;Automatisch gegenereerde beschrijving">
            <a:extLst>
              <a:ext uri="{FF2B5EF4-FFF2-40B4-BE49-F238E27FC236}">
                <a16:creationId xmlns:a16="http://schemas.microsoft.com/office/drawing/2014/main" id="{E742FA8C-41D5-284E-AACC-5D9F8DDA04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255595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10;&#10;Automatisch gegenereerde beschrijving">
            <a:extLst>
              <a:ext uri="{FF2B5EF4-FFF2-40B4-BE49-F238E27FC236}">
                <a16:creationId xmlns:a16="http://schemas.microsoft.com/office/drawing/2014/main" id="{5FAC237B-C3BB-C640-A77A-F44254EB2D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81597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tuin&#10;&#10;Automatisch gegenereerde beschrijving">
            <a:extLst>
              <a:ext uri="{FF2B5EF4-FFF2-40B4-BE49-F238E27FC236}">
                <a16:creationId xmlns:a16="http://schemas.microsoft.com/office/drawing/2014/main" id="{D95E3747-DAEE-2B49-8C06-DEF0EFE15C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825981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aksteen, buiten, steen, tuin&#10;&#10;Automatisch gegenereerde beschrijving">
            <a:extLst>
              <a:ext uri="{FF2B5EF4-FFF2-40B4-BE49-F238E27FC236}">
                <a16:creationId xmlns:a16="http://schemas.microsoft.com/office/drawing/2014/main" id="{061FBD5E-CD42-954A-9D0B-4D0A9FCC20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716465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plant, palm&#10;&#10;Automatisch gegenereerde beschrijving">
            <a:extLst>
              <a:ext uri="{FF2B5EF4-FFF2-40B4-BE49-F238E27FC236}">
                <a16:creationId xmlns:a16="http://schemas.microsoft.com/office/drawing/2014/main" id="{D6582FE6-1EDA-A742-87ED-7B9725D0F3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299027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lucht&#10;&#10;Automatisch gegenereerde beschrijving">
            <a:extLst>
              <a:ext uri="{FF2B5EF4-FFF2-40B4-BE49-F238E27FC236}">
                <a16:creationId xmlns:a16="http://schemas.microsoft.com/office/drawing/2014/main" id="{AFB01CC4-3517-AB47-9A6B-29DD702EBC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33862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rots, rotsachtig, plant&#10;&#10;Automatisch gegenereerde beschrijving">
            <a:extLst>
              <a:ext uri="{FF2B5EF4-FFF2-40B4-BE49-F238E27FC236}">
                <a16:creationId xmlns:a16="http://schemas.microsoft.com/office/drawing/2014/main" id="{59CACD8C-A65D-624F-9419-C1E34D0DFC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450660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1E6E639-5E0E-2B4E-B824-4A5491E2D0F5}"/>
              </a:ext>
            </a:extLst>
          </p:cNvPr>
          <p:cNvSpPr/>
          <p:nvPr/>
        </p:nvSpPr>
        <p:spPr>
          <a:xfrm>
            <a:off x="1043608" y="2906953"/>
            <a:ext cx="7056784" cy="1077218"/>
          </a:xfrm>
          <a:prstGeom prst="rect">
            <a:avLst/>
          </a:prstGeom>
        </p:spPr>
        <p:txBody>
          <a:bodyPr wrap="square">
            <a:spAutoFit/>
          </a:bodyPr>
          <a:lstStyle/>
          <a:p>
            <a:pPr algn="ctr"/>
            <a:r>
              <a:rPr lang="nl-BE" sz="3200" b="1" i="1" dirty="0">
                <a:solidFill>
                  <a:srgbClr val="002060"/>
                </a:solidFill>
                <a:latin typeface="Helvetica" pitchFamily="2" charset="0"/>
              </a:rPr>
              <a:t>Border Ingangsgebouw</a:t>
            </a:r>
          </a:p>
          <a:p>
            <a:pPr algn="ctr"/>
            <a:r>
              <a:rPr lang="nl-BE" sz="3200" b="1" i="1" dirty="0">
                <a:solidFill>
                  <a:srgbClr val="002060"/>
                </a:solidFill>
                <a:latin typeface="Helvetica" pitchFamily="2" charset="0"/>
              </a:rPr>
              <a:t>BIG</a:t>
            </a:r>
          </a:p>
        </p:txBody>
      </p:sp>
    </p:spTree>
    <p:extLst>
      <p:ext uri="{BB962C8B-B14F-4D97-AF65-F5344CB8AC3E}">
        <p14:creationId xmlns:p14="http://schemas.microsoft.com/office/powerpoint/2010/main" val="30072173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10;&#10;Automatisch gegenereerde beschrijving">
            <a:extLst>
              <a:ext uri="{FF2B5EF4-FFF2-40B4-BE49-F238E27FC236}">
                <a16:creationId xmlns:a16="http://schemas.microsoft.com/office/drawing/2014/main" id="{5F3C4FD3-A673-BE44-A4A4-7F0DF182C1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813542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10;&#10;Automatisch gegenereerde beschrijving">
            <a:extLst>
              <a:ext uri="{FF2B5EF4-FFF2-40B4-BE49-F238E27FC236}">
                <a16:creationId xmlns:a16="http://schemas.microsoft.com/office/drawing/2014/main" id="{0602F54A-0ADD-CF45-AEE2-BFD6EDAFE4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731375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loem, geel, buiten, plant&#10;&#10;Automatisch gegenereerde beschrijving">
            <a:extLst>
              <a:ext uri="{FF2B5EF4-FFF2-40B4-BE49-F238E27FC236}">
                <a16:creationId xmlns:a16="http://schemas.microsoft.com/office/drawing/2014/main" id="{C5BD30C2-AFAB-B442-AFE2-293E6378E1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318460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1E6E639-5E0E-2B4E-B824-4A5491E2D0F5}"/>
              </a:ext>
            </a:extLst>
          </p:cNvPr>
          <p:cNvSpPr/>
          <p:nvPr/>
        </p:nvSpPr>
        <p:spPr>
          <a:xfrm>
            <a:off x="1043608" y="2906953"/>
            <a:ext cx="7056784" cy="1077218"/>
          </a:xfrm>
          <a:prstGeom prst="rect">
            <a:avLst/>
          </a:prstGeom>
        </p:spPr>
        <p:txBody>
          <a:bodyPr wrap="square">
            <a:spAutoFit/>
          </a:bodyPr>
          <a:lstStyle/>
          <a:p>
            <a:pPr algn="ctr"/>
            <a:r>
              <a:rPr lang="nl-BE" sz="3200" b="1" i="1" dirty="0">
                <a:solidFill>
                  <a:srgbClr val="002060"/>
                </a:solidFill>
                <a:latin typeface="Helvetica" pitchFamily="2" charset="0"/>
              </a:rPr>
              <a:t>Victoriakas</a:t>
            </a:r>
          </a:p>
          <a:p>
            <a:pPr algn="ctr"/>
            <a:r>
              <a:rPr lang="nl-BE" sz="3200" b="1" i="1" dirty="0">
                <a:solidFill>
                  <a:srgbClr val="002060"/>
                </a:solidFill>
                <a:latin typeface="Helvetica" pitchFamily="2" charset="0"/>
              </a:rPr>
              <a:t>S19</a:t>
            </a:r>
          </a:p>
        </p:txBody>
      </p:sp>
    </p:spTree>
    <p:extLst>
      <p:ext uri="{BB962C8B-B14F-4D97-AF65-F5344CB8AC3E}">
        <p14:creationId xmlns:p14="http://schemas.microsoft.com/office/powerpoint/2010/main" val="909692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fruit, plant&#10;&#10;Automatisch gegenereerde beschrijving">
            <a:extLst>
              <a:ext uri="{FF2B5EF4-FFF2-40B4-BE49-F238E27FC236}">
                <a16:creationId xmlns:a16="http://schemas.microsoft.com/office/drawing/2014/main" id="{06B601AC-5DA3-BE42-8087-416114515C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020234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boom&#10;&#10;Automatisch gegenereerde beschrijving">
            <a:extLst>
              <a:ext uri="{FF2B5EF4-FFF2-40B4-BE49-F238E27FC236}">
                <a16:creationId xmlns:a16="http://schemas.microsoft.com/office/drawing/2014/main" id="{B1A0D3F3-1D39-BF41-90B8-2E0F736B8C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214640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tuin, groente&#10;&#10;Automatisch gegenereerde beschrijving">
            <a:extLst>
              <a:ext uri="{FF2B5EF4-FFF2-40B4-BE49-F238E27FC236}">
                <a16:creationId xmlns:a16="http://schemas.microsoft.com/office/drawing/2014/main" id="{3F3CBF68-8201-7C4A-9C43-8DE056439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0" y="-36511"/>
            <a:ext cx="9144000" cy="6858000"/>
          </a:xfrm>
          <a:prstGeom prst="rect">
            <a:avLst/>
          </a:prstGeom>
        </p:spPr>
      </p:pic>
    </p:spTree>
    <p:extLst>
      <p:ext uri="{BB962C8B-B14F-4D97-AF65-F5344CB8AC3E}">
        <p14:creationId xmlns:p14="http://schemas.microsoft.com/office/powerpoint/2010/main" val="16027733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uiten, boom, tuin&#10;&#10;Automatisch gegenereerde beschrijving">
            <a:extLst>
              <a:ext uri="{FF2B5EF4-FFF2-40B4-BE49-F238E27FC236}">
                <a16:creationId xmlns:a16="http://schemas.microsoft.com/office/drawing/2014/main" id="{DBFA58E8-E1E5-FF47-9C48-5E5357E442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0" y="0"/>
            <a:ext cx="9144000" cy="6858000"/>
          </a:xfrm>
          <a:prstGeom prst="rect">
            <a:avLst/>
          </a:prstGeom>
        </p:spPr>
      </p:pic>
    </p:spTree>
    <p:extLst>
      <p:ext uri="{BB962C8B-B14F-4D97-AF65-F5344CB8AC3E}">
        <p14:creationId xmlns:p14="http://schemas.microsoft.com/office/powerpoint/2010/main" val="34527132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tuin&#10;&#10;Automatisch gegenereerde beschrijving">
            <a:extLst>
              <a:ext uri="{FF2B5EF4-FFF2-40B4-BE49-F238E27FC236}">
                <a16:creationId xmlns:a16="http://schemas.microsoft.com/office/drawing/2014/main" id="{EE0A1AC5-D1EE-414D-A4F3-4697416C5A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0" y="-71437"/>
            <a:ext cx="9144000" cy="6858000"/>
          </a:xfrm>
          <a:prstGeom prst="rect">
            <a:avLst/>
          </a:prstGeom>
        </p:spPr>
      </p:pic>
    </p:spTree>
    <p:extLst>
      <p:ext uri="{BB962C8B-B14F-4D97-AF65-F5344CB8AC3E}">
        <p14:creationId xmlns:p14="http://schemas.microsoft.com/office/powerpoint/2010/main" val="1982946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rots, plant&#10;&#10;Automatisch gegenereerde beschrijving">
            <a:extLst>
              <a:ext uri="{FF2B5EF4-FFF2-40B4-BE49-F238E27FC236}">
                <a16:creationId xmlns:a16="http://schemas.microsoft.com/office/drawing/2014/main" id="{A531592F-BDEA-4349-8C45-9DE3743598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236894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uiten, groen, bloem&#10;&#10;Automatisch gegenereerde beschrijving">
            <a:extLst>
              <a:ext uri="{FF2B5EF4-FFF2-40B4-BE49-F238E27FC236}">
                <a16:creationId xmlns:a16="http://schemas.microsoft.com/office/drawing/2014/main" id="{5AE9611C-9DFD-3145-A36C-31E508F408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489142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6487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10;&#10;Automatisch gegenereerde beschrijving">
            <a:extLst>
              <a:ext uri="{FF2B5EF4-FFF2-40B4-BE49-F238E27FC236}">
                <a16:creationId xmlns:a16="http://schemas.microsoft.com/office/drawing/2014/main" id="{571B1BA6-0F7D-D240-944B-B8CBC1815C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29778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BB12E7A7-4B13-8F41-AD3F-9AFC65A22882}"/>
              </a:ext>
            </a:extLst>
          </p:cNvPr>
          <p:cNvSpPr/>
          <p:nvPr/>
        </p:nvSpPr>
        <p:spPr>
          <a:xfrm>
            <a:off x="1952836" y="2818954"/>
            <a:ext cx="5238328" cy="1077218"/>
          </a:xfrm>
          <a:prstGeom prst="rect">
            <a:avLst/>
          </a:prstGeom>
        </p:spPr>
        <p:txBody>
          <a:bodyPr wrap="square">
            <a:spAutoFit/>
          </a:bodyPr>
          <a:lstStyle/>
          <a:p>
            <a:pPr algn="ctr"/>
            <a:r>
              <a:rPr lang="nl-BE" sz="3200" b="1" i="1" dirty="0">
                <a:solidFill>
                  <a:srgbClr val="002060"/>
                </a:solidFill>
                <a:latin typeface="Helvetica" pitchFamily="2" charset="0"/>
              </a:rPr>
              <a:t>Border Ledeganckstraat</a:t>
            </a:r>
          </a:p>
          <a:p>
            <a:pPr algn="ctr"/>
            <a:r>
              <a:rPr lang="nl-BE" sz="3200" b="1" i="1" dirty="0">
                <a:solidFill>
                  <a:srgbClr val="002060"/>
                </a:solidFill>
                <a:latin typeface="Helvetica" pitchFamily="2" charset="0"/>
              </a:rPr>
              <a:t>BLS</a:t>
            </a:r>
          </a:p>
        </p:txBody>
      </p:sp>
    </p:spTree>
    <p:extLst>
      <p:ext uri="{BB962C8B-B14F-4D97-AF65-F5344CB8AC3E}">
        <p14:creationId xmlns:p14="http://schemas.microsoft.com/office/powerpoint/2010/main" val="2431288962"/>
      </p:ext>
    </p:extLst>
  </p:cSld>
  <p:clrMapOvr>
    <a:masterClrMapping/>
  </p:clrMapOvr>
</p:sld>
</file>

<file path=ppt/theme/theme1.xml><?xml version="1.0" encoding="utf-8"?>
<a:theme xmlns:a="http://schemas.openxmlformats.org/drawingml/2006/main" name="Default Design">
  <a:themeElements>
    <a:clrScheme name="Aangepast 7">
      <a:dk1>
        <a:srgbClr val="FFFFFF"/>
      </a:dk1>
      <a:lt1>
        <a:srgbClr val="FFFFFF"/>
      </a:lt1>
      <a:dk2>
        <a:srgbClr val="FFFFFF"/>
      </a:dk2>
      <a:lt2>
        <a:srgbClr val="FFFFFF"/>
      </a:lt2>
      <a:accent1>
        <a:srgbClr val="FFFFFF"/>
      </a:accent1>
      <a:accent2>
        <a:srgbClr val="FFFFFF"/>
      </a:accent2>
      <a:accent3>
        <a:srgbClr val="AAAAE2"/>
      </a:accent3>
      <a:accent4>
        <a:srgbClr val="FFFFFF"/>
      </a:accent4>
      <a:accent5>
        <a:srgbClr val="AAE2CA"/>
      </a:accent5>
      <a:accent6>
        <a:srgbClr val="FFFFFF"/>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65550</TotalTime>
  <Words>2608</Words>
  <Application>Microsoft Office PowerPoint</Application>
  <PresentationFormat>Diavoorstelling (4:3)</PresentationFormat>
  <Paragraphs>362</Paragraphs>
  <Slides>71</Slides>
  <Notes>69</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71</vt:i4>
      </vt:variant>
    </vt:vector>
  </HeadingPairs>
  <TitlesOfParts>
    <vt:vector size="77" baseType="lpstr">
      <vt:lpstr>ＭＳ Ｐゴシック</vt:lpstr>
      <vt:lpstr>Arial</vt:lpstr>
      <vt:lpstr>Helvetica</vt:lpstr>
      <vt:lpstr>Times</vt:lpstr>
      <vt:lpstr>Times New Roman</vt:lpstr>
      <vt:lpstr>Default Design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Planten en Mensen PLM</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Welkom op deze virtuele rondleiding in de Plantentuin, woendag 3 juni 2020</dc:title>
  <dc:creator>Paul Goetghebeur</dc:creator>
  <cp:lastModifiedBy>Chantal Dugardin</cp:lastModifiedBy>
  <cp:revision>1245</cp:revision>
  <dcterms:created xsi:type="dcterms:W3CDTF">2020-06-03T12:03:14Z</dcterms:created>
  <dcterms:modified xsi:type="dcterms:W3CDTF">2022-03-25T10:28:49Z</dcterms:modified>
</cp:coreProperties>
</file>